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41"/>
  </p:notesMasterIdLst>
  <p:sldIdLst>
    <p:sldId id="256" r:id="rId3"/>
    <p:sldId id="257" r:id="rId4"/>
    <p:sldId id="260" r:id="rId5"/>
    <p:sldId id="261" r:id="rId6"/>
    <p:sldId id="274" r:id="rId7"/>
    <p:sldId id="288" r:id="rId8"/>
    <p:sldId id="289" r:id="rId9"/>
    <p:sldId id="290" r:id="rId10"/>
    <p:sldId id="291" r:id="rId11"/>
    <p:sldId id="292" r:id="rId12"/>
    <p:sldId id="293" r:id="rId13"/>
    <p:sldId id="294" r:id="rId14"/>
    <p:sldId id="295" r:id="rId15"/>
    <p:sldId id="266" r:id="rId16"/>
    <p:sldId id="279" r:id="rId17"/>
    <p:sldId id="280" r:id="rId18"/>
    <p:sldId id="296" r:id="rId19"/>
    <p:sldId id="281" r:id="rId20"/>
    <p:sldId id="297" r:id="rId21"/>
    <p:sldId id="282" r:id="rId22"/>
    <p:sldId id="283" r:id="rId23"/>
    <p:sldId id="284" r:id="rId24"/>
    <p:sldId id="320" r:id="rId25"/>
    <p:sldId id="321"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5" d="100"/>
          <a:sy n="55" d="100"/>
        </p:scale>
        <p:origin x="1476" y="42"/>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13-9-2018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10</a:t>
            </a:fld>
            <a:endParaRPr lang="nl-NL"/>
          </a:p>
        </p:txBody>
      </p:sp>
    </p:spTree>
    <p:extLst>
      <p:ext uri="{BB962C8B-B14F-4D97-AF65-F5344CB8AC3E}">
        <p14:creationId xmlns:p14="http://schemas.microsoft.com/office/powerpoint/2010/main" val="379966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424740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12</a:t>
            </a:fld>
            <a:endParaRPr lang="nl-NL"/>
          </a:p>
        </p:txBody>
      </p:sp>
    </p:spTree>
    <p:extLst>
      <p:ext uri="{BB962C8B-B14F-4D97-AF65-F5344CB8AC3E}">
        <p14:creationId xmlns:p14="http://schemas.microsoft.com/office/powerpoint/2010/main" val="196949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13</a:t>
            </a:fld>
            <a:endParaRPr lang="nl-NL"/>
          </a:p>
        </p:txBody>
      </p:sp>
    </p:spTree>
    <p:extLst>
      <p:ext uri="{BB962C8B-B14F-4D97-AF65-F5344CB8AC3E}">
        <p14:creationId xmlns:p14="http://schemas.microsoft.com/office/powerpoint/2010/main" val="390759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14</a:t>
            </a:fld>
            <a:endParaRPr lang="nl-NL"/>
          </a:p>
        </p:txBody>
      </p:sp>
    </p:spTree>
    <p:extLst>
      <p:ext uri="{BB962C8B-B14F-4D97-AF65-F5344CB8AC3E}">
        <p14:creationId xmlns:p14="http://schemas.microsoft.com/office/powerpoint/2010/main" val="358913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15</a:t>
            </a:fld>
            <a:endParaRPr lang="nl-NL"/>
          </a:p>
        </p:txBody>
      </p:sp>
    </p:spTree>
    <p:extLst>
      <p:ext uri="{BB962C8B-B14F-4D97-AF65-F5344CB8AC3E}">
        <p14:creationId xmlns:p14="http://schemas.microsoft.com/office/powerpoint/2010/main" val="103991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16</a:t>
            </a:fld>
            <a:endParaRPr lang="nl-NL"/>
          </a:p>
        </p:txBody>
      </p:sp>
    </p:spTree>
    <p:extLst>
      <p:ext uri="{BB962C8B-B14F-4D97-AF65-F5344CB8AC3E}">
        <p14:creationId xmlns:p14="http://schemas.microsoft.com/office/powerpoint/2010/main" val="265294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Prive</a:t>
            </a:r>
            <a:r>
              <a:rPr lang="nl-NL" dirty="0" smtClean="0"/>
              <a:t> foto, </a:t>
            </a:r>
            <a:r>
              <a:rPr lang="nl-NL" dirty="0" err="1" smtClean="0"/>
              <a:t>Animal</a:t>
            </a:r>
            <a:r>
              <a:rPr lang="nl-NL" dirty="0" smtClean="0"/>
              <a:t> </a:t>
            </a:r>
            <a:r>
              <a:rPr lang="nl-NL" dirty="0" err="1" smtClean="0"/>
              <a:t>Worlds</a:t>
            </a:r>
            <a:r>
              <a:rPr lang="nl-NL" dirty="0" smtClean="0"/>
              <a:t>. Genomen in Artis.</a:t>
            </a:r>
            <a:r>
              <a:rPr lang="nl-NL" baseline="0" dirty="0" smtClean="0"/>
              <a:t> </a:t>
            </a:r>
          </a:p>
          <a:p>
            <a:r>
              <a:rPr lang="nl-NL" baseline="0" dirty="0" smtClean="0"/>
              <a:t>Mag gebruikt worden</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17</a:t>
            </a:fld>
            <a:endParaRPr lang="nl-NL"/>
          </a:p>
        </p:txBody>
      </p:sp>
    </p:spTree>
    <p:extLst>
      <p:ext uri="{BB962C8B-B14F-4D97-AF65-F5344CB8AC3E}">
        <p14:creationId xmlns:p14="http://schemas.microsoft.com/office/powerpoint/2010/main" val="148667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18</a:t>
            </a:fld>
            <a:endParaRPr lang="nl-NL"/>
          </a:p>
        </p:txBody>
      </p:sp>
    </p:spTree>
    <p:extLst>
      <p:ext uri="{BB962C8B-B14F-4D97-AF65-F5344CB8AC3E}">
        <p14:creationId xmlns:p14="http://schemas.microsoft.com/office/powerpoint/2010/main" val="240291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19</a:t>
            </a:fld>
            <a:endParaRPr lang="nl-NL"/>
          </a:p>
        </p:txBody>
      </p:sp>
    </p:spTree>
    <p:extLst>
      <p:ext uri="{BB962C8B-B14F-4D97-AF65-F5344CB8AC3E}">
        <p14:creationId xmlns:p14="http://schemas.microsoft.com/office/powerpoint/2010/main" val="35544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http://www.ign-nutztierhaltung.ch/en/seite/natural-behaviour-cattle</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20</a:t>
            </a:fld>
            <a:endParaRPr lang="nl-NL"/>
          </a:p>
        </p:txBody>
      </p:sp>
    </p:spTree>
    <p:extLst>
      <p:ext uri="{BB962C8B-B14F-4D97-AF65-F5344CB8AC3E}">
        <p14:creationId xmlns:p14="http://schemas.microsoft.com/office/powerpoint/2010/main" val="147555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21</a:t>
            </a:fld>
            <a:endParaRPr lang="nl-NL"/>
          </a:p>
        </p:txBody>
      </p:sp>
    </p:spTree>
    <p:extLst>
      <p:ext uri="{BB962C8B-B14F-4D97-AF65-F5344CB8AC3E}">
        <p14:creationId xmlns:p14="http://schemas.microsoft.com/office/powerpoint/2010/main" val="411857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22</a:t>
            </a:fld>
            <a:endParaRPr lang="nl-NL"/>
          </a:p>
        </p:txBody>
      </p:sp>
    </p:spTree>
    <p:extLst>
      <p:ext uri="{BB962C8B-B14F-4D97-AF65-F5344CB8AC3E}">
        <p14:creationId xmlns:p14="http://schemas.microsoft.com/office/powerpoint/2010/main" val="149363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23</a:t>
            </a:fld>
            <a:endParaRPr lang="nl-NL"/>
          </a:p>
        </p:txBody>
      </p:sp>
    </p:spTree>
    <p:extLst>
      <p:ext uri="{BB962C8B-B14F-4D97-AF65-F5344CB8AC3E}">
        <p14:creationId xmlns:p14="http://schemas.microsoft.com/office/powerpoint/2010/main" val="24160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24</a:t>
            </a:fld>
            <a:endParaRPr lang="nl-NL"/>
          </a:p>
        </p:txBody>
      </p:sp>
    </p:spTree>
    <p:extLst>
      <p:ext uri="{BB962C8B-B14F-4D97-AF65-F5344CB8AC3E}">
        <p14:creationId xmlns:p14="http://schemas.microsoft.com/office/powerpoint/2010/main" val="316000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25</a:t>
            </a:fld>
            <a:endParaRPr lang="nl-NL"/>
          </a:p>
        </p:txBody>
      </p:sp>
    </p:spTree>
    <p:extLst>
      <p:ext uri="{BB962C8B-B14F-4D97-AF65-F5344CB8AC3E}">
        <p14:creationId xmlns:p14="http://schemas.microsoft.com/office/powerpoint/2010/main" val="2686282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26</a:t>
            </a:fld>
            <a:endParaRPr lang="nl-NL"/>
          </a:p>
        </p:txBody>
      </p:sp>
    </p:spTree>
    <p:extLst>
      <p:ext uri="{BB962C8B-B14F-4D97-AF65-F5344CB8AC3E}">
        <p14:creationId xmlns:p14="http://schemas.microsoft.com/office/powerpoint/2010/main" val="208094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27</a:t>
            </a:fld>
            <a:endParaRPr lang="nl-NL"/>
          </a:p>
        </p:txBody>
      </p:sp>
    </p:spTree>
    <p:extLst>
      <p:ext uri="{BB962C8B-B14F-4D97-AF65-F5344CB8AC3E}">
        <p14:creationId xmlns:p14="http://schemas.microsoft.com/office/powerpoint/2010/main" val="374496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28</a:t>
            </a:fld>
            <a:endParaRPr lang="nl-NL"/>
          </a:p>
        </p:txBody>
      </p:sp>
    </p:spTree>
    <p:extLst>
      <p:ext uri="{BB962C8B-B14F-4D97-AF65-F5344CB8AC3E}">
        <p14:creationId xmlns:p14="http://schemas.microsoft.com/office/powerpoint/2010/main" val="1105972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29</a:t>
            </a:fld>
            <a:endParaRPr lang="nl-NL"/>
          </a:p>
        </p:txBody>
      </p:sp>
    </p:spTree>
    <p:extLst>
      <p:ext uri="{BB962C8B-B14F-4D97-AF65-F5344CB8AC3E}">
        <p14:creationId xmlns:p14="http://schemas.microsoft.com/office/powerpoint/2010/main" val="54152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a:t>
            </a:fld>
            <a:endParaRPr lang="nl-NL"/>
          </a:p>
        </p:txBody>
      </p:sp>
    </p:spTree>
    <p:extLst>
      <p:ext uri="{BB962C8B-B14F-4D97-AF65-F5344CB8AC3E}">
        <p14:creationId xmlns:p14="http://schemas.microsoft.com/office/powerpoint/2010/main" val="688413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30</a:t>
            </a:fld>
            <a:endParaRPr lang="nl-NL"/>
          </a:p>
        </p:txBody>
      </p:sp>
    </p:spTree>
    <p:extLst>
      <p:ext uri="{BB962C8B-B14F-4D97-AF65-F5344CB8AC3E}">
        <p14:creationId xmlns:p14="http://schemas.microsoft.com/office/powerpoint/2010/main" val="2589646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Poolvos kans op bevriezing verkleinen</a:t>
            </a:r>
          </a:p>
          <a:p>
            <a:r>
              <a:rPr lang="nl-NL" dirty="0" smtClean="0"/>
              <a:t>Woestijnvos kan warmte kwijt</a:t>
            </a:r>
          </a:p>
          <a:p>
            <a:endParaRPr lang="nl-NL" dirty="0" smtClean="0"/>
          </a:p>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31</a:t>
            </a:fld>
            <a:endParaRPr lang="nl-NL"/>
          </a:p>
        </p:txBody>
      </p:sp>
    </p:spTree>
    <p:extLst>
      <p:ext uri="{BB962C8B-B14F-4D97-AF65-F5344CB8AC3E}">
        <p14:creationId xmlns:p14="http://schemas.microsoft.com/office/powerpoint/2010/main" val="1029367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32</a:t>
            </a:fld>
            <a:endParaRPr lang="nl-NL"/>
          </a:p>
        </p:txBody>
      </p:sp>
    </p:spTree>
    <p:extLst>
      <p:ext uri="{BB962C8B-B14F-4D97-AF65-F5344CB8AC3E}">
        <p14:creationId xmlns:p14="http://schemas.microsoft.com/office/powerpoint/2010/main" val="1450494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33</a:t>
            </a:fld>
            <a:endParaRPr lang="nl-NL"/>
          </a:p>
        </p:txBody>
      </p:sp>
    </p:spTree>
    <p:extLst>
      <p:ext uri="{BB962C8B-B14F-4D97-AF65-F5344CB8AC3E}">
        <p14:creationId xmlns:p14="http://schemas.microsoft.com/office/powerpoint/2010/main" val="3236710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34</a:t>
            </a:fld>
            <a:endParaRPr lang="nl-NL"/>
          </a:p>
        </p:txBody>
      </p:sp>
    </p:spTree>
    <p:extLst>
      <p:ext uri="{BB962C8B-B14F-4D97-AF65-F5344CB8AC3E}">
        <p14:creationId xmlns:p14="http://schemas.microsoft.com/office/powerpoint/2010/main" val="3043229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35</a:t>
            </a:fld>
            <a:endParaRPr lang="nl-NL"/>
          </a:p>
        </p:txBody>
      </p:sp>
    </p:spTree>
    <p:extLst>
      <p:ext uri="{BB962C8B-B14F-4D97-AF65-F5344CB8AC3E}">
        <p14:creationId xmlns:p14="http://schemas.microsoft.com/office/powerpoint/2010/main" val="4147957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36</a:t>
            </a:fld>
            <a:endParaRPr lang="nl-NL"/>
          </a:p>
        </p:txBody>
      </p:sp>
    </p:spTree>
    <p:extLst>
      <p:ext uri="{BB962C8B-B14F-4D97-AF65-F5344CB8AC3E}">
        <p14:creationId xmlns:p14="http://schemas.microsoft.com/office/powerpoint/2010/main" val="1073907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5EAA2215-567F-4738-A9F2-C2ABD4F9C9EC}" type="slidenum">
              <a:rPr lang="nl-NL" smtClean="0"/>
              <a:t>37</a:t>
            </a:fld>
            <a:endParaRPr lang="nl-NL"/>
          </a:p>
        </p:txBody>
      </p:sp>
    </p:spTree>
    <p:extLst>
      <p:ext uri="{BB962C8B-B14F-4D97-AF65-F5344CB8AC3E}">
        <p14:creationId xmlns:p14="http://schemas.microsoft.com/office/powerpoint/2010/main" val="119444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a:t>
            </a:fld>
            <a:endParaRPr lang="nl-NL"/>
          </a:p>
        </p:txBody>
      </p:sp>
    </p:spTree>
    <p:extLst>
      <p:ext uri="{BB962C8B-B14F-4D97-AF65-F5344CB8AC3E}">
        <p14:creationId xmlns:p14="http://schemas.microsoft.com/office/powerpoint/2010/main" val="61918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Noot aan redactie: in kenniskiemboek staat dat koala’s in het</a:t>
            </a:r>
            <a:r>
              <a:rPr lang="nl-NL" baseline="0" dirty="0" smtClean="0"/>
              <a:t> regelwoud slapen. Dit moet uiteraard tekstueel regenwoud zijn. Echter komen koala’s niet voor in het regenwoud. Ze komen in verschillende </a:t>
            </a:r>
            <a:r>
              <a:rPr lang="nl-NL" baseline="0" dirty="0" err="1" smtClean="0"/>
              <a:t>habitats</a:t>
            </a:r>
            <a:r>
              <a:rPr lang="nl-NL" baseline="0" dirty="0" smtClean="0"/>
              <a:t> voor, van kustgebieden tot aan grote eucalyptus wouden tot bosgebieden. Voorwaarde is de aanwezigheid van eucalyptus bomen en soortgenoten. </a:t>
            </a:r>
          </a:p>
          <a:p>
            <a:r>
              <a:rPr lang="nl-NL" baseline="0" dirty="0" smtClean="0"/>
              <a:t>https://www.savethekoala.com/about-koalas/koala-habitat</a:t>
            </a:r>
          </a:p>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5</a:t>
            </a:fld>
            <a:endParaRPr lang="nl-NL"/>
          </a:p>
        </p:txBody>
      </p:sp>
    </p:spTree>
    <p:extLst>
      <p:ext uri="{BB962C8B-B14F-4D97-AF65-F5344CB8AC3E}">
        <p14:creationId xmlns:p14="http://schemas.microsoft.com/office/powerpoint/2010/main" val="354343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6</a:t>
            </a:fld>
            <a:endParaRPr lang="nl-NL"/>
          </a:p>
        </p:txBody>
      </p:sp>
    </p:spTree>
    <p:extLst>
      <p:ext uri="{BB962C8B-B14F-4D97-AF65-F5344CB8AC3E}">
        <p14:creationId xmlns:p14="http://schemas.microsoft.com/office/powerpoint/2010/main" val="229508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7</a:t>
            </a:fld>
            <a:endParaRPr lang="nl-NL"/>
          </a:p>
        </p:txBody>
      </p:sp>
    </p:spTree>
    <p:extLst>
      <p:ext uri="{BB962C8B-B14F-4D97-AF65-F5344CB8AC3E}">
        <p14:creationId xmlns:p14="http://schemas.microsoft.com/office/powerpoint/2010/main" val="255889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8</a:t>
            </a:fld>
            <a:endParaRPr lang="nl-NL"/>
          </a:p>
        </p:txBody>
      </p:sp>
    </p:spTree>
    <p:extLst>
      <p:ext uri="{BB962C8B-B14F-4D97-AF65-F5344CB8AC3E}">
        <p14:creationId xmlns:p14="http://schemas.microsoft.com/office/powerpoint/2010/main" val="369154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9</a:t>
            </a:fld>
            <a:endParaRPr lang="nl-NL"/>
          </a:p>
        </p:txBody>
      </p:sp>
    </p:spTree>
    <p:extLst>
      <p:ext uri="{BB962C8B-B14F-4D97-AF65-F5344CB8AC3E}">
        <p14:creationId xmlns:p14="http://schemas.microsoft.com/office/powerpoint/2010/main" val="1953613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73C2C0E-B441-429A-A2E5-A434B4231498}" type="datetimeFigureOut">
              <a:rPr lang="nl-NL" smtClean="0"/>
              <a:t>13-9-2018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13-9-2018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13-9-2018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13-9-2018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586814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2AECE0-B226-4D04-8152-446AACF1BD1B}" type="datetimeFigureOut">
              <a:rPr lang="en-GB" smtClean="0"/>
              <a:t>13/09/2018</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76FE059C-752E-46D1-B148-453A2832F932}" type="slidenum">
              <a:rPr lang="en-GB" smtClean="0"/>
              <a:t>‹nr.›</a:t>
            </a:fld>
            <a:endParaRPr lang="en-GB"/>
          </a:p>
        </p:txBody>
      </p:sp>
    </p:spTree>
    <p:extLst>
      <p:ext uri="{BB962C8B-B14F-4D97-AF65-F5344CB8AC3E}">
        <p14:creationId xmlns:p14="http://schemas.microsoft.com/office/powerpoint/2010/main" val="94958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6F2AECE0-B226-4D04-8152-446AACF1BD1B}" type="datetimeFigureOut">
              <a:rPr lang="en-GB" smtClean="0"/>
              <a:t>13/09/2018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6FE059C-752E-46D1-B148-453A2832F932}" type="slidenum">
              <a:rPr lang="en-GB" smtClean="0"/>
              <a:t>‹nr.›</a:t>
            </a:fld>
            <a:endParaRPr lang="en-GB"/>
          </a:p>
        </p:txBody>
      </p:sp>
    </p:spTree>
    <p:extLst>
      <p:ext uri="{BB962C8B-B14F-4D97-AF65-F5344CB8AC3E}">
        <p14:creationId xmlns:p14="http://schemas.microsoft.com/office/powerpoint/2010/main" val="143361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13-9-2018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73C2C0E-B441-429A-A2E5-A434B4231498}" type="datetimeFigureOut">
              <a:rPr lang="nl-NL" smtClean="0"/>
              <a:t>13-9-2018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13-9-2018</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13-9-2018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9R3NGt2QS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zjyx_kBGg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2KA-kUDCTx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jPQNutO7UC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060555"/>
          </a:xfrm>
        </p:spPr>
        <p:txBody>
          <a:bodyPr/>
          <a:lstStyle/>
          <a:p>
            <a:r>
              <a:rPr lang="nl-NL" sz="3600" dirty="0" smtClean="0">
                <a:solidFill>
                  <a:schemeClr val="tx1"/>
                </a:solidFill>
              </a:rPr>
              <a:t>Module</a:t>
            </a:r>
            <a:r>
              <a:rPr lang="nl-NL" dirty="0" smtClean="0"/>
              <a:t/>
            </a:r>
            <a:br>
              <a:rPr lang="nl-NL" dirty="0" smtClean="0"/>
            </a:br>
            <a:r>
              <a:rPr lang="nl-NL" dirty="0" smtClean="0"/>
              <a:t>Ethologie</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Hoofdstuk 2.</a:t>
            </a:r>
            <a:endParaRPr lang="nl-NL" dirty="0"/>
          </a:p>
          <a:p>
            <a:r>
              <a:rPr lang="nl-NL" sz="3600" b="1" dirty="0" smtClean="0"/>
              <a:t>Natuurlijk gedrag</a:t>
            </a:r>
            <a:endParaRPr lang="nl-NL" sz="3600" b="1" dirty="0"/>
          </a:p>
        </p:txBody>
      </p:sp>
    </p:spTree>
    <p:extLst>
      <p:ext uri="{BB962C8B-B14F-4D97-AF65-F5344CB8AC3E}">
        <p14:creationId xmlns:p14="http://schemas.microsoft.com/office/powerpoint/2010/main" val="195827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3732"/>
          </a:xfrm>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dirty="0" smtClean="0"/>
              <a:t>Voortplantingsgedrag: </a:t>
            </a:r>
          </a:p>
          <a:p>
            <a:pPr marL="0" indent="0">
              <a:buNone/>
            </a:pPr>
            <a:r>
              <a:rPr lang="nl-NL" dirty="0"/>
              <a:t>A</a:t>
            </a:r>
            <a:r>
              <a:rPr lang="nl-NL" dirty="0" smtClean="0"/>
              <a:t>lle gedragingen die te maken hebben met de voortplanting.</a:t>
            </a:r>
          </a:p>
          <a:p>
            <a:pPr marL="0" indent="0">
              <a:buNone/>
            </a:pPr>
            <a:endParaRPr lang="nl-NL" dirty="0" smtClean="0"/>
          </a:p>
          <a:p>
            <a:r>
              <a:rPr lang="nl-NL" dirty="0" smtClean="0"/>
              <a:t>Niet alleen paring, maar ook het gedrag vooraf (bronst)</a:t>
            </a:r>
          </a:p>
          <a:p>
            <a:r>
              <a:rPr lang="nl-NL" dirty="0" err="1" smtClean="0"/>
              <a:t>Soortspecifiek</a:t>
            </a:r>
            <a:r>
              <a:rPr lang="nl-NL" dirty="0" smtClean="0"/>
              <a:t> voortplantingsgedrag</a:t>
            </a:r>
          </a:p>
          <a:p>
            <a:r>
              <a:rPr lang="nl-NL" dirty="0" smtClean="0"/>
              <a:t>Bronsttijd: periode dat dier vruchtbaar is</a:t>
            </a:r>
          </a:p>
          <a:p>
            <a:pPr lvl="1" indent="-423863">
              <a:buFont typeface="Wingdings" panose="05000000000000000000" pitchFamily="2" charset="2"/>
              <a:buChar char="Ø"/>
            </a:pPr>
            <a:r>
              <a:rPr lang="nl-NL" dirty="0" smtClean="0"/>
              <a:t>Alleen dan kan een paring succesvol zijn</a:t>
            </a:r>
            <a:endParaRPr lang="nl-NL" dirty="0"/>
          </a:p>
          <a:p>
            <a:pPr lvl="1" indent="-423863">
              <a:buFont typeface="Wingdings" panose="05000000000000000000" pitchFamily="2" charset="2"/>
              <a:buChar char="Ø"/>
            </a:pPr>
            <a:r>
              <a:rPr lang="nl-NL" dirty="0" smtClean="0"/>
              <a:t>Hoe vaak dat is verschilt per diersoort</a:t>
            </a:r>
          </a:p>
          <a:p>
            <a:pPr lvl="1"/>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95771" y="3821325"/>
            <a:ext cx="3458030" cy="2355638"/>
          </a:xfrm>
          <a:prstGeom prst="rect">
            <a:avLst/>
          </a:prstGeom>
        </p:spPr>
      </p:pic>
    </p:spTree>
    <p:extLst>
      <p:ext uri="{BB962C8B-B14F-4D97-AF65-F5344CB8AC3E}">
        <p14:creationId xmlns:p14="http://schemas.microsoft.com/office/powerpoint/2010/main" val="30977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28246"/>
          </a:xfrm>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dirty="0" smtClean="0"/>
              <a:t>Comfortgedrag: </a:t>
            </a:r>
          </a:p>
          <a:p>
            <a:pPr marL="0" indent="0">
              <a:buNone/>
            </a:pPr>
            <a:r>
              <a:rPr lang="nl-NL" dirty="0"/>
              <a:t>G</a:t>
            </a:r>
            <a:r>
              <a:rPr lang="nl-NL" dirty="0" smtClean="0"/>
              <a:t>edrag dat een dier laat zien om zijn welzijn te vergroten.</a:t>
            </a:r>
          </a:p>
          <a:p>
            <a:pPr marL="0" indent="0">
              <a:buNone/>
            </a:pPr>
            <a:endParaRPr lang="nl-NL" dirty="0" smtClean="0"/>
          </a:p>
          <a:p>
            <a:r>
              <a:rPr lang="nl-NL" dirty="0" smtClean="0"/>
              <a:t>Belangrijk dat dieren dit gedrag kunnen vertonen, zodat welzijn vergroot wordt</a:t>
            </a:r>
          </a:p>
          <a:p>
            <a:r>
              <a:rPr lang="nl-NL" dirty="0" smtClean="0"/>
              <a:t>Als dierverzorger moet je deze mogelijkheid creëren</a:t>
            </a:r>
          </a:p>
          <a:p>
            <a:pPr lvl="1" indent="-423863">
              <a:buFont typeface="Wingdings" panose="05000000000000000000" pitchFamily="2" charset="2"/>
              <a:buChar char="Ø"/>
            </a:pPr>
            <a:r>
              <a:rPr lang="nl-NL" dirty="0" smtClean="0"/>
              <a:t>Wassen, uitschudden, rekken, rollen en baden</a:t>
            </a:r>
          </a:p>
          <a:p>
            <a:pPr lvl="2" indent="-431800">
              <a:buFont typeface="Wingdings" panose="05000000000000000000" pitchFamily="2" charset="2"/>
              <a:buChar char="ü"/>
            </a:pPr>
            <a:r>
              <a:rPr lang="nl-NL" dirty="0" smtClean="0"/>
              <a:t>Kippen die een zandbad nemen</a:t>
            </a:r>
          </a:p>
          <a:p>
            <a:pPr lvl="2" indent="-431800">
              <a:buFont typeface="Wingdings" panose="05000000000000000000" pitchFamily="2" charset="2"/>
              <a:buChar char="ü"/>
            </a:pPr>
            <a:r>
              <a:rPr lang="nl-NL" dirty="0" smtClean="0"/>
              <a:t>Varkens die kunnen wroeten</a:t>
            </a:r>
          </a:p>
          <a:p>
            <a:pPr lvl="2" indent="-431800">
              <a:buFont typeface="Wingdings" panose="05000000000000000000" pitchFamily="2" charset="2"/>
              <a:buChar char="ü"/>
            </a:pPr>
            <a:r>
              <a:rPr lang="nl-NL" dirty="0" smtClean="0"/>
              <a:t>Konijnen die kunnen graven</a:t>
            </a:r>
          </a:p>
          <a:p>
            <a:pPr lvl="1"/>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224770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37960"/>
          </a:xfrm>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a:xfrm>
            <a:off x="838200" y="1461407"/>
            <a:ext cx="10515600" cy="4715556"/>
          </a:xfrm>
        </p:spPr>
        <p:txBody>
          <a:bodyPr>
            <a:normAutofit fontScale="92500"/>
          </a:bodyPr>
          <a:lstStyle/>
          <a:p>
            <a:pPr marL="0" indent="0">
              <a:buNone/>
            </a:pPr>
            <a:r>
              <a:rPr lang="nl-NL" dirty="0" smtClean="0"/>
              <a:t>Rustgedrag: </a:t>
            </a:r>
          </a:p>
          <a:p>
            <a:pPr marL="0" indent="0">
              <a:buNone/>
            </a:pPr>
            <a:r>
              <a:rPr lang="nl-NL" dirty="0"/>
              <a:t>G</a:t>
            </a:r>
            <a:r>
              <a:rPr lang="nl-NL" dirty="0" smtClean="0"/>
              <a:t>edragingen die bedoeld zijn om te rusten.</a:t>
            </a:r>
          </a:p>
          <a:p>
            <a:pPr marL="0" indent="0">
              <a:buNone/>
            </a:pPr>
            <a:endParaRPr lang="nl-NL" dirty="0" smtClean="0"/>
          </a:p>
          <a:p>
            <a:r>
              <a:rPr lang="nl-NL" dirty="0" smtClean="0"/>
              <a:t>De leefomstandigheden bepalen hoe en hoeveel dieren rusten</a:t>
            </a:r>
          </a:p>
          <a:p>
            <a:r>
              <a:rPr lang="nl-NL" dirty="0" smtClean="0"/>
              <a:t>Intensiteit van het rustgedrag verschilt per diersoort</a:t>
            </a:r>
          </a:p>
          <a:p>
            <a:r>
              <a:rPr lang="nl-NL" dirty="0" smtClean="0"/>
              <a:t>Dieren hebben van nature een dag- en nachtritme</a:t>
            </a:r>
          </a:p>
          <a:p>
            <a:pPr lvl="1" indent="-423863">
              <a:buFont typeface="Wingdings" panose="05000000000000000000" pitchFamily="2" charset="2"/>
              <a:buChar char="Ø"/>
            </a:pPr>
            <a:r>
              <a:rPr lang="nl-NL" dirty="0" smtClean="0"/>
              <a:t>Sommige dieren houden een winterslaap of een winterrust</a:t>
            </a:r>
          </a:p>
          <a:p>
            <a:pPr lvl="1" indent="-423863">
              <a:buFont typeface="Wingdings" panose="05000000000000000000" pitchFamily="2" charset="2"/>
              <a:buChar char="Ø"/>
            </a:pPr>
            <a:r>
              <a:rPr lang="nl-NL" dirty="0" smtClean="0"/>
              <a:t>Sommige dieren rusten meerdere malen per dag, zoals gorilla’s</a:t>
            </a:r>
          </a:p>
          <a:p>
            <a:pPr lvl="1" indent="-423863">
              <a:buFont typeface="Wingdings" panose="05000000000000000000" pitchFamily="2" charset="2"/>
              <a:buChar char="Ø"/>
            </a:pPr>
            <a:r>
              <a:rPr lang="nl-NL" dirty="0" smtClean="0"/>
              <a:t>Sommige dieren slapen niet echt, maar dommelen staande zoals paarden</a:t>
            </a:r>
          </a:p>
          <a:p>
            <a:pPr lvl="1" indent="-423863">
              <a:buFont typeface="Wingdings" panose="05000000000000000000" pitchFamily="2" charset="2"/>
              <a:buChar char="Ø"/>
            </a:pPr>
            <a:r>
              <a:rPr lang="nl-NL" dirty="0" smtClean="0"/>
              <a:t>Walvissen en dolfijnen slapen met één hersenhelft tegelijk, omdat ze bewust moeten ademhalen. </a:t>
            </a:r>
          </a:p>
          <a:p>
            <a:pPr lvl="1"/>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402373" y="365126"/>
            <a:ext cx="2553770" cy="2508703"/>
          </a:xfrm>
          <a:prstGeom prst="rect">
            <a:avLst/>
          </a:prstGeom>
        </p:spPr>
      </p:pic>
    </p:spTree>
    <p:extLst>
      <p:ext uri="{BB962C8B-B14F-4D97-AF65-F5344CB8AC3E}">
        <p14:creationId xmlns:p14="http://schemas.microsoft.com/office/powerpoint/2010/main" val="17100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52474"/>
          </a:xfrm>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a:xfrm>
            <a:off x="838200" y="1538514"/>
            <a:ext cx="10515600" cy="4638449"/>
          </a:xfrm>
        </p:spPr>
        <p:txBody>
          <a:bodyPr>
            <a:normAutofit lnSpcReduction="10000"/>
          </a:bodyPr>
          <a:lstStyle/>
          <a:p>
            <a:pPr marL="0" indent="0">
              <a:buNone/>
            </a:pPr>
            <a:r>
              <a:rPr lang="nl-NL" dirty="0" smtClean="0"/>
              <a:t>Maternaal gedrag: </a:t>
            </a:r>
          </a:p>
          <a:p>
            <a:pPr marL="0" indent="0">
              <a:buNone/>
            </a:pPr>
            <a:r>
              <a:rPr lang="nl-NL" dirty="0"/>
              <a:t>A</a:t>
            </a:r>
            <a:r>
              <a:rPr lang="nl-NL" dirty="0" smtClean="0"/>
              <a:t>lle gedragingen van een ouderdier tegenover </a:t>
            </a:r>
          </a:p>
          <a:p>
            <a:pPr marL="0" indent="0">
              <a:buNone/>
            </a:pPr>
            <a:r>
              <a:rPr lang="nl-NL" dirty="0" smtClean="0"/>
              <a:t>de nakomelingen.</a:t>
            </a:r>
          </a:p>
          <a:p>
            <a:pPr marL="0" indent="0">
              <a:buNone/>
            </a:pPr>
            <a:endParaRPr lang="nl-NL" dirty="0" smtClean="0"/>
          </a:p>
          <a:p>
            <a:r>
              <a:rPr lang="nl-NL" dirty="0" smtClean="0"/>
              <a:t>Verschilt sterk per diersoort</a:t>
            </a:r>
          </a:p>
          <a:p>
            <a:pPr lvl="1" indent="-423863">
              <a:buFont typeface="Wingdings" panose="05000000000000000000" pitchFamily="2" charset="2"/>
              <a:buChar char="Ø"/>
            </a:pPr>
            <a:r>
              <a:rPr lang="nl-NL" dirty="0" smtClean="0"/>
              <a:t>Nestvlieders: dier dat direct na de geboorte voor zichzelf moet kunnen zorgen, zoals paarden en cavia’s</a:t>
            </a:r>
          </a:p>
          <a:p>
            <a:pPr lvl="1" indent="-423863">
              <a:buFont typeface="Wingdings" panose="05000000000000000000" pitchFamily="2" charset="2"/>
              <a:buChar char="Ø"/>
            </a:pPr>
            <a:r>
              <a:rPr lang="nl-NL" dirty="0" smtClean="0"/>
              <a:t>Nestblijvers: dier dat na de geboorte nog de zorg van ouders nodig heeft, omdat het nog niet ‘af’ is, zoals honden en konijnen</a:t>
            </a:r>
          </a:p>
          <a:p>
            <a:pPr lvl="2" indent="-431800">
              <a:buFont typeface="Wingdings" panose="05000000000000000000" pitchFamily="2" charset="2"/>
              <a:buChar char="ü"/>
            </a:pPr>
            <a:r>
              <a:rPr lang="nl-NL" dirty="0" smtClean="0"/>
              <a:t>Contact met ouders is erfelijk bepaald</a:t>
            </a:r>
          </a:p>
          <a:p>
            <a:pPr lvl="2" indent="-431800">
              <a:buFont typeface="Wingdings" panose="05000000000000000000" pitchFamily="2" charset="2"/>
              <a:buChar char="ü"/>
            </a:pPr>
            <a:r>
              <a:rPr lang="nl-NL" dirty="0" smtClean="0"/>
              <a:t>Essentieel voor de ontwikkeling van normaal, natuurlijk gedrag</a:t>
            </a:r>
          </a:p>
          <a:p>
            <a:pPr lvl="1"/>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23086" y="667657"/>
            <a:ext cx="3013453" cy="2293257"/>
          </a:xfrm>
          <a:prstGeom prst="rect">
            <a:avLst/>
          </a:prstGeom>
        </p:spPr>
      </p:pic>
    </p:spTree>
    <p:extLst>
      <p:ext uri="{BB962C8B-B14F-4D97-AF65-F5344CB8AC3E}">
        <p14:creationId xmlns:p14="http://schemas.microsoft.com/office/powerpoint/2010/main" val="10366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2.3 </a:t>
            </a:r>
            <a:r>
              <a:rPr lang="nl-NL" sz="4000" dirty="0" smtClean="0"/>
              <a:t>Conflictgedrag</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t>Conflictgedrag:</a:t>
            </a:r>
          </a:p>
          <a:p>
            <a:pPr marL="0" indent="0">
              <a:buNone/>
            </a:pPr>
            <a:r>
              <a:rPr lang="nl-NL" dirty="0" smtClean="0"/>
              <a:t>Gedrag </a:t>
            </a:r>
            <a:r>
              <a:rPr lang="nl-NL" dirty="0"/>
              <a:t>dat ontstaat doordat een dier niet kan kiezen uit een aantal mogelijke gedragingen tijdens een </a:t>
            </a:r>
            <a:r>
              <a:rPr lang="nl-NL" dirty="0" smtClean="0"/>
              <a:t>conflictsituatie.</a:t>
            </a:r>
          </a:p>
          <a:p>
            <a:pPr marL="0" indent="0">
              <a:buNone/>
            </a:pPr>
            <a:endParaRPr lang="nl-NL" dirty="0"/>
          </a:p>
          <a:p>
            <a:pPr lvl="1" indent="-685800">
              <a:buFont typeface="Wingdings" panose="05000000000000000000" pitchFamily="2" charset="2"/>
              <a:buChar char="Ø"/>
            </a:pPr>
            <a:r>
              <a:rPr lang="nl-NL" dirty="0"/>
              <a:t>Bijvoorbeeld vluchten of vechten bij dreiging van een roofdier</a:t>
            </a:r>
          </a:p>
          <a:p>
            <a:pPr lvl="1" indent="-685800">
              <a:buFont typeface="Wingdings" panose="05000000000000000000" pitchFamily="2" charset="2"/>
              <a:buChar char="Ø"/>
            </a:pPr>
            <a:r>
              <a:rPr lang="nl-NL" dirty="0"/>
              <a:t>Dier komt in conflict met zichzelf</a:t>
            </a:r>
          </a:p>
          <a:p>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15728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2.3 </a:t>
            </a:r>
            <a:r>
              <a:rPr lang="nl-NL" sz="4000" dirty="0" smtClean="0"/>
              <a:t>Conflictgedrag</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t>Drie vormen van </a:t>
            </a:r>
            <a:r>
              <a:rPr lang="nl-NL" u="sng" dirty="0" smtClean="0">
                <a:hlinkClick r:id="rId3"/>
              </a:rPr>
              <a:t>conflictgedrag</a:t>
            </a:r>
            <a:r>
              <a:rPr lang="nl-NL" dirty="0" smtClean="0"/>
              <a:t>:</a:t>
            </a:r>
          </a:p>
          <a:p>
            <a:pPr marL="514350" indent="-514350">
              <a:buFont typeface="+mj-lt"/>
              <a:buAutoNum type="arabicPeriod"/>
            </a:pPr>
            <a:r>
              <a:rPr lang="nl-NL" dirty="0"/>
              <a:t>Overspronggedrag</a:t>
            </a:r>
          </a:p>
          <a:p>
            <a:pPr marL="514350" indent="-514350">
              <a:buFont typeface="+mj-lt"/>
              <a:buAutoNum type="arabicPeriod"/>
            </a:pPr>
            <a:r>
              <a:rPr lang="nl-NL" dirty="0"/>
              <a:t>Ambivalent gedrag</a:t>
            </a:r>
          </a:p>
          <a:p>
            <a:pPr marL="514350" indent="-514350">
              <a:buFont typeface="+mj-lt"/>
              <a:buAutoNum type="arabicPeriod"/>
            </a:pPr>
            <a:r>
              <a:rPr lang="nl-NL" dirty="0" err="1"/>
              <a:t>Omgericht</a:t>
            </a:r>
            <a:r>
              <a:rPr lang="nl-NL" dirty="0"/>
              <a:t> gedrag</a:t>
            </a:r>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195563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2.3 </a:t>
            </a:r>
            <a:r>
              <a:rPr lang="nl-NL" sz="4000" dirty="0" smtClean="0"/>
              <a:t>Conflictgedrag</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hlinkClick r:id="rId3"/>
              </a:rPr>
              <a:t>Overspronggedrag</a:t>
            </a:r>
            <a:r>
              <a:rPr lang="nl-NL" dirty="0" smtClean="0"/>
              <a:t>: </a:t>
            </a:r>
          </a:p>
          <a:p>
            <a:pPr marL="0" indent="0">
              <a:buNone/>
            </a:pPr>
            <a:r>
              <a:rPr lang="nl-NL" dirty="0" smtClean="0"/>
              <a:t>Dier </a:t>
            </a:r>
            <a:r>
              <a:rPr lang="nl-NL" dirty="0"/>
              <a:t>twijfelt tussen nuttig gedrag A of nuttig gedrag B en toont nutteloos gedrag </a:t>
            </a:r>
            <a:r>
              <a:rPr lang="nl-NL" dirty="0" smtClean="0"/>
              <a:t>C.</a:t>
            </a:r>
          </a:p>
          <a:p>
            <a:pPr marL="0" indent="0">
              <a:buNone/>
            </a:pPr>
            <a:endParaRPr lang="nl-NL" dirty="0"/>
          </a:p>
          <a:p>
            <a:r>
              <a:rPr lang="nl-NL" dirty="0"/>
              <a:t>Komt voor als je een dier vraagt geschoold gedrag te doen, maar dier wil nog iets anders doen of hij weet niet goed wat je aan hem vraagt</a:t>
            </a:r>
          </a:p>
          <a:p>
            <a:r>
              <a:rPr lang="nl-NL" dirty="0"/>
              <a:t>Voorbeelden bij mensen: krabben aan je nek, aan je haar zitten, wegkijken, nagelbijten</a:t>
            </a:r>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3947230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t="-3"/>
          <a:stretch/>
        </p:blipFill>
        <p:spPr>
          <a:xfrm>
            <a:off x="2017486" y="372241"/>
            <a:ext cx="7765143" cy="5857327"/>
          </a:xfrm>
          <a:prstGeom prst="rect">
            <a:avLst/>
          </a:prstGeom>
        </p:spPr>
      </p:pic>
    </p:spTree>
    <p:extLst>
      <p:ext uri="{BB962C8B-B14F-4D97-AF65-F5344CB8AC3E}">
        <p14:creationId xmlns:p14="http://schemas.microsoft.com/office/powerpoint/2010/main" val="570951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2.3 </a:t>
            </a:r>
            <a:r>
              <a:rPr lang="nl-NL" sz="4000" dirty="0" smtClean="0"/>
              <a:t>Conflictgedrag</a:t>
            </a:r>
            <a:endParaRPr lang="nl-NL" sz="4000" dirty="0"/>
          </a:p>
        </p:txBody>
      </p:sp>
      <p:sp>
        <p:nvSpPr>
          <p:cNvPr id="3" name="Tijdelijke aanduiding voor inhoud 2"/>
          <p:cNvSpPr>
            <a:spLocks noGrp="1"/>
          </p:cNvSpPr>
          <p:nvPr>
            <p:ph idx="1"/>
          </p:nvPr>
        </p:nvSpPr>
        <p:spPr>
          <a:xfrm>
            <a:off x="838200" y="1567543"/>
            <a:ext cx="10515600" cy="4609420"/>
          </a:xfrm>
        </p:spPr>
        <p:txBody>
          <a:bodyPr/>
          <a:lstStyle/>
          <a:p>
            <a:pPr marL="0" indent="0">
              <a:buNone/>
            </a:pPr>
            <a:r>
              <a:rPr lang="nl-NL" dirty="0" smtClean="0"/>
              <a:t>Ambivalent gedrag: </a:t>
            </a:r>
          </a:p>
          <a:p>
            <a:pPr marL="0" indent="0">
              <a:buNone/>
            </a:pPr>
            <a:r>
              <a:rPr lang="nl-NL" dirty="0" smtClean="0"/>
              <a:t>Motivatie </a:t>
            </a:r>
            <a:r>
              <a:rPr lang="nl-NL" dirty="0"/>
              <a:t>voor twee gedragingen is even </a:t>
            </a:r>
            <a:r>
              <a:rPr lang="nl-NL" dirty="0" smtClean="0"/>
              <a:t>sterk. Gedrag </a:t>
            </a:r>
            <a:r>
              <a:rPr lang="nl-NL" dirty="0"/>
              <a:t>wordt afwisselend (</a:t>
            </a:r>
            <a:r>
              <a:rPr lang="nl-NL" i="1" dirty="0"/>
              <a:t>successief ambivalent gedrag</a:t>
            </a:r>
            <a:r>
              <a:rPr lang="nl-NL" dirty="0"/>
              <a:t>) of tegelijkertijd (</a:t>
            </a:r>
            <a:r>
              <a:rPr lang="nl-NL" i="1" dirty="0"/>
              <a:t>simultaan ambivalent gedrag</a:t>
            </a:r>
            <a:r>
              <a:rPr lang="nl-NL" dirty="0"/>
              <a:t>) </a:t>
            </a:r>
            <a:r>
              <a:rPr lang="nl-NL" dirty="0" smtClean="0"/>
              <a:t>vertoont.</a:t>
            </a:r>
          </a:p>
          <a:p>
            <a:pPr marL="0" indent="0">
              <a:buNone/>
            </a:pPr>
            <a:endParaRPr lang="nl-NL" dirty="0"/>
          </a:p>
          <a:p>
            <a:r>
              <a:rPr lang="nl-NL" dirty="0"/>
              <a:t>Bijvoorbeeld een dier dat op de grens van zijn territorium afwisselend aanvalt en vlucht. Haren staan overeind (imponeergedrag) en lichaam is gedraaid van de indringer af, klaar om weg te vluchten (vluchtgedrag)</a:t>
            </a:r>
          </a:p>
          <a:p>
            <a:r>
              <a:rPr lang="nl-NL" dirty="0"/>
              <a:t>Honden met angstagressie</a:t>
            </a:r>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1358167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2.3 </a:t>
            </a:r>
            <a:r>
              <a:rPr lang="nl-NL" sz="4000" dirty="0" smtClean="0"/>
              <a:t>Conflictgedrag</a:t>
            </a:r>
            <a:endParaRPr lang="nl-NL" sz="4000" dirty="0"/>
          </a:p>
        </p:txBody>
      </p:sp>
      <p:sp>
        <p:nvSpPr>
          <p:cNvPr id="3" name="Tijdelijke aanduiding voor inhoud 2"/>
          <p:cNvSpPr>
            <a:spLocks noGrp="1"/>
          </p:cNvSpPr>
          <p:nvPr>
            <p:ph idx="1"/>
          </p:nvPr>
        </p:nvSpPr>
        <p:spPr/>
        <p:txBody>
          <a:bodyPr/>
          <a:lstStyle/>
          <a:p>
            <a:pPr marL="0" indent="0">
              <a:buNone/>
            </a:pPr>
            <a:r>
              <a:rPr lang="nl-NL" dirty="0" err="1" smtClean="0"/>
              <a:t>Omgericht</a:t>
            </a:r>
            <a:r>
              <a:rPr lang="nl-NL" dirty="0" smtClean="0"/>
              <a:t> gedrag: </a:t>
            </a:r>
          </a:p>
          <a:p>
            <a:pPr marL="0" indent="0">
              <a:buNone/>
            </a:pPr>
            <a:r>
              <a:rPr lang="nl-NL" dirty="0" smtClean="0"/>
              <a:t>Gedrag </a:t>
            </a:r>
            <a:r>
              <a:rPr lang="nl-NL" dirty="0"/>
              <a:t>dat normaal is voor de situatie, maar het gedrag richt zich op een ander dier of </a:t>
            </a:r>
            <a:r>
              <a:rPr lang="nl-NL" dirty="0" smtClean="0"/>
              <a:t>voorwerp.</a:t>
            </a:r>
          </a:p>
          <a:p>
            <a:pPr marL="0" indent="0">
              <a:buNone/>
            </a:pPr>
            <a:endParaRPr lang="nl-NL" dirty="0"/>
          </a:p>
          <a:p>
            <a:r>
              <a:rPr lang="nl-NL" dirty="0"/>
              <a:t>Slaan op de muur of met objecten gooien</a:t>
            </a:r>
          </a:p>
          <a:p>
            <a:pPr marL="0" indent="0">
              <a:buNone/>
            </a:pPr>
            <a:endParaRPr lang="nl-NL" dirty="0"/>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190410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174103"/>
          </a:xfrm>
        </p:spPr>
        <p:txBody>
          <a:bodyPr>
            <a:normAutofit/>
          </a:bodyPr>
          <a:lstStyle/>
          <a:p>
            <a:r>
              <a:rPr lang="en-US" sz="4000" dirty="0"/>
              <a:t>2</a:t>
            </a:r>
            <a:r>
              <a:rPr lang="en-US" sz="4000" dirty="0" smtClean="0"/>
              <a:t>. </a:t>
            </a:r>
            <a:r>
              <a:rPr lang="nl-NL" sz="4000" dirty="0" smtClean="0"/>
              <a:t>Natuurlijk</a:t>
            </a:r>
            <a:r>
              <a:rPr lang="en-US" sz="4000" dirty="0" smtClean="0"/>
              <a:t> </a:t>
            </a:r>
            <a:r>
              <a:rPr lang="nl-NL" sz="4000" dirty="0" smtClean="0"/>
              <a:t>gedrag</a:t>
            </a:r>
            <a:endParaRPr lang="nl-NL" sz="4000"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440" y="1627613"/>
            <a:ext cx="7269480" cy="4640352"/>
          </a:xfrm>
        </p:spPr>
      </p:pic>
      <p:sp>
        <p:nvSpPr>
          <p:cNvPr id="8" name="Tijdelijke aanduiding voor tekst 3"/>
          <p:cNvSpPr>
            <a:spLocks noGrp="1"/>
          </p:cNvSpPr>
          <p:nvPr>
            <p:ph type="body" sz="quarter" idx="13"/>
          </p:nvPr>
        </p:nvSpPr>
        <p:spPr>
          <a:xfrm>
            <a:off x="838200" y="6356350"/>
            <a:ext cx="2743200" cy="365125"/>
          </a:xfrm>
        </p:spPr>
        <p:txBody>
          <a:bodyPr/>
          <a:lstStyle/>
          <a:p>
            <a:r>
              <a:rPr lang="en-US" dirty="0" err="1" smtClean="0"/>
              <a:t>Ethologie</a:t>
            </a:r>
            <a:endParaRPr lang="nl-NL" dirty="0"/>
          </a:p>
        </p:txBody>
      </p:sp>
      <p:sp>
        <p:nvSpPr>
          <p:cNvPr id="9" name="Tijdelijke aanduiding voor tekst 4"/>
          <p:cNvSpPr>
            <a:spLocks noGrp="1"/>
          </p:cNvSpPr>
          <p:nvPr>
            <p:ph type="body" sz="quarter" idx="14"/>
          </p:nvPr>
        </p:nvSpPr>
        <p:spPr>
          <a:xfrm>
            <a:off x="8610600" y="6356350"/>
            <a:ext cx="2743200" cy="365125"/>
          </a:xfrm>
        </p:spPr>
        <p:txBody>
          <a:bodyPr/>
          <a:lstStyle/>
          <a:p>
            <a:r>
              <a:rPr lang="nl-NL" dirty="0" smtClean="0"/>
              <a:t>Natuurlijk gedrag</a:t>
            </a:r>
            <a:endParaRPr lang="nl-NL" dirty="0"/>
          </a:p>
        </p:txBody>
      </p:sp>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p:spPr>
        <p:txBody>
          <a:bodyPr>
            <a:normAutofit/>
          </a:bodyPr>
          <a:lstStyle/>
          <a:p>
            <a:r>
              <a:rPr lang="en-US" sz="4000" dirty="0" smtClean="0"/>
              <a:t>2.4 </a:t>
            </a:r>
            <a:r>
              <a:rPr lang="nl-NL" sz="4000" dirty="0" smtClean="0"/>
              <a:t>Samenleven</a:t>
            </a:r>
            <a:endParaRPr lang="nl-NL" sz="4000" dirty="0"/>
          </a:p>
        </p:txBody>
      </p:sp>
      <p:sp>
        <p:nvSpPr>
          <p:cNvPr id="3" name="Tijdelijke aanduiding voor inhoud 2"/>
          <p:cNvSpPr>
            <a:spLocks noGrp="1"/>
          </p:cNvSpPr>
          <p:nvPr>
            <p:ph idx="1"/>
          </p:nvPr>
        </p:nvSpPr>
        <p:spPr>
          <a:xfrm>
            <a:off x="838200" y="1436914"/>
            <a:ext cx="10515600" cy="4919436"/>
          </a:xfrm>
        </p:spPr>
        <p:txBody>
          <a:bodyPr>
            <a:normAutofit fontScale="92500" lnSpcReduction="10000"/>
          </a:bodyPr>
          <a:lstStyle/>
          <a:p>
            <a:pPr marL="0" indent="0">
              <a:buNone/>
            </a:pPr>
            <a:r>
              <a:rPr lang="nl-NL" dirty="0" smtClean="0"/>
              <a:t>Samenlevingsvormen: </a:t>
            </a:r>
          </a:p>
          <a:p>
            <a:pPr marL="0" indent="0">
              <a:buNone/>
            </a:pPr>
            <a:r>
              <a:rPr lang="nl-NL" dirty="0" smtClean="0"/>
              <a:t>De manier waarop diersoorten met elkaar samenleven. </a:t>
            </a:r>
          </a:p>
          <a:p>
            <a:pPr marL="0" indent="0">
              <a:buNone/>
            </a:pPr>
            <a:endParaRPr lang="nl-NL" dirty="0" smtClean="0"/>
          </a:p>
          <a:p>
            <a:pPr marL="0" indent="0">
              <a:buNone/>
            </a:pPr>
            <a:r>
              <a:rPr lang="nl-NL" dirty="0" smtClean="0"/>
              <a:t>Probeer altijd de natuurlijke samenlevingsvorm na te bootsen bij gehouden dieren. Dit bevordert welzijn en voorkomt problemen.  </a:t>
            </a:r>
          </a:p>
          <a:p>
            <a:r>
              <a:rPr lang="nl-NL" dirty="0" smtClean="0"/>
              <a:t>Solitair: dieren leven alleen</a:t>
            </a:r>
          </a:p>
          <a:p>
            <a:r>
              <a:rPr lang="nl-NL" dirty="0" smtClean="0"/>
              <a:t>Paarvorming: dieren leven in een paar van een mannetje en een vrouwtje</a:t>
            </a:r>
          </a:p>
          <a:p>
            <a:r>
              <a:rPr lang="nl-NL" dirty="0" smtClean="0"/>
              <a:t>Gezinsvorming: mannetje en vrouwtje blijven samen tot de jongen groot zijn</a:t>
            </a:r>
          </a:p>
          <a:p>
            <a:r>
              <a:rPr lang="nl-NL" dirty="0" smtClean="0"/>
              <a:t>Monogame gezinsvorming: </a:t>
            </a:r>
            <a:r>
              <a:rPr lang="nl-NL" dirty="0"/>
              <a:t>ouders leven samen met hun nakomelingen</a:t>
            </a:r>
          </a:p>
          <a:p>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300676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41161"/>
          </a:xfrm>
        </p:spPr>
        <p:txBody>
          <a:bodyPr>
            <a:normAutofit/>
          </a:bodyPr>
          <a:lstStyle/>
          <a:p>
            <a:r>
              <a:rPr lang="en-US" sz="4000" dirty="0" smtClean="0"/>
              <a:t>2.4 </a:t>
            </a:r>
            <a:r>
              <a:rPr lang="nl-NL" sz="4000" dirty="0" smtClean="0"/>
              <a:t>Samenleven</a:t>
            </a:r>
            <a:endParaRPr lang="nl-NL" sz="4000"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Samenlevingsvormen (vervolg)</a:t>
            </a:r>
          </a:p>
          <a:p>
            <a:r>
              <a:rPr lang="nl-NL" dirty="0"/>
              <a:t>Harem; één dominant man met meerdere vrouwtjes</a:t>
            </a:r>
          </a:p>
          <a:p>
            <a:r>
              <a:rPr lang="nl-NL" dirty="0" smtClean="0"/>
              <a:t>Matriarchale orde; meestal een groep vrouwelijke dieren met nakomelingen. Oudste vrouwtje is vaak dominant. </a:t>
            </a:r>
          </a:p>
          <a:p>
            <a:r>
              <a:rPr lang="nl-NL" dirty="0" smtClean="0"/>
              <a:t>Patriarchale orde; groep mannen en vrouwen, waarbij één mannetje de baas is.</a:t>
            </a:r>
          </a:p>
          <a:p>
            <a:r>
              <a:rPr lang="nl-NL" dirty="0" smtClean="0"/>
              <a:t>Kolonie; een grote groep soortgenoten leeft samen en is aan een locatie gebonden. </a:t>
            </a:r>
          </a:p>
          <a:p>
            <a:pPr marL="0" indent="0">
              <a:buNone/>
            </a:pPr>
            <a:r>
              <a:rPr lang="nl-NL" dirty="0" smtClean="0"/>
              <a:t>N.B. Bij sommige diersoorten verandert de groepssamenstelling in de paartijd. </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30766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6646"/>
          </a:xfrm>
        </p:spPr>
        <p:txBody>
          <a:bodyPr>
            <a:normAutofit/>
          </a:bodyPr>
          <a:lstStyle/>
          <a:p>
            <a:r>
              <a:rPr lang="en-US" sz="4000" dirty="0" smtClean="0"/>
              <a:t>2.4 </a:t>
            </a:r>
            <a:r>
              <a:rPr lang="nl-NL" sz="4000" dirty="0" smtClean="0"/>
              <a:t>Samenleven</a:t>
            </a:r>
            <a:endParaRPr lang="nl-NL" sz="4000" dirty="0"/>
          </a:p>
        </p:txBody>
      </p:sp>
      <p:sp>
        <p:nvSpPr>
          <p:cNvPr id="3" name="Tijdelijke aanduiding voor inhoud 2"/>
          <p:cNvSpPr>
            <a:spLocks noGrp="1"/>
          </p:cNvSpPr>
          <p:nvPr>
            <p:ph idx="1"/>
          </p:nvPr>
        </p:nvSpPr>
        <p:spPr>
          <a:xfrm>
            <a:off x="838200" y="1509486"/>
            <a:ext cx="10515600" cy="4667477"/>
          </a:xfrm>
        </p:spPr>
        <p:txBody>
          <a:bodyPr/>
          <a:lstStyle/>
          <a:p>
            <a:pPr marL="0" indent="0">
              <a:buNone/>
            </a:pPr>
            <a:r>
              <a:rPr lang="nl-NL" dirty="0" smtClean="0"/>
              <a:t>Dieren in groepen hebben hun eigen omgangsnormen. Deze zijn per diersoort verschillend. </a:t>
            </a:r>
          </a:p>
          <a:p>
            <a:r>
              <a:rPr lang="nl-NL" dirty="0" smtClean="0"/>
              <a:t>Concurrentie om voedsel, nestplaatsen en/ of geslachtspartners. </a:t>
            </a:r>
          </a:p>
          <a:p>
            <a:r>
              <a:rPr lang="nl-NL" dirty="0" smtClean="0">
                <a:hlinkClick r:id="rId3"/>
              </a:rPr>
              <a:t>Rangorde</a:t>
            </a:r>
            <a:r>
              <a:rPr lang="nl-NL" dirty="0" smtClean="0"/>
              <a:t> (dominantievolgorde) zorgt voor rust in groep. </a:t>
            </a:r>
          </a:p>
          <a:p>
            <a:pPr lvl="1" indent="-511175">
              <a:buFont typeface="Wingdings" panose="05000000000000000000" pitchFamily="2" charset="2"/>
              <a:buChar char="Ø"/>
            </a:pPr>
            <a:r>
              <a:rPr lang="nl-NL" dirty="0" smtClean="0"/>
              <a:t>Dominant (bazig)</a:t>
            </a:r>
          </a:p>
          <a:p>
            <a:pPr lvl="1" indent="-511175">
              <a:buFont typeface="Wingdings" panose="05000000000000000000" pitchFamily="2" charset="2"/>
              <a:buChar char="Ø"/>
            </a:pPr>
            <a:r>
              <a:rPr lang="nl-NL" dirty="0" err="1" smtClean="0"/>
              <a:t>Subordinant</a:t>
            </a:r>
            <a:r>
              <a:rPr lang="nl-NL" dirty="0" smtClean="0"/>
              <a:t> (onderdanig)</a:t>
            </a:r>
          </a:p>
          <a:p>
            <a:pPr lvl="1" indent="-511175">
              <a:buFont typeface="Wingdings" panose="05000000000000000000" pitchFamily="2" charset="2"/>
              <a:buChar char="Ø"/>
            </a:pPr>
            <a:r>
              <a:rPr lang="nl-NL" dirty="0" smtClean="0"/>
              <a:t>Bij kippen ook wel </a:t>
            </a:r>
            <a:r>
              <a:rPr lang="nl-NL" dirty="0" smtClean="0">
                <a:hlinkClick r:id="rId4"/>
              </a:rPr>
              <a:t>pikorde</a:t>
            </a:r>
            <a:r>
              <a:rPr lang="nl-NL" dirty="0" smtClean="0"/>
              <a:t> genoemd</a:t>
            </a:r>
          </a:p>
          <a:p>
            <a:r>
              <a:rPr lang="nl-NL" dirty="0" smtClean="0"/>
              <a:t>Rangorde verandert door komst/vertrek individuen, jongen die volwassen worden, ziekte of ouderdom</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867315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Opdracht</a:t>
            </a:r>
            <a:endParaRPr lang="nl-NL" sz="4000" dirty="0"/>
          </a:p>
        </p:txBody>
      </p:sp>
      <p:sp>
        <p:nvSpPr>
          <p:cNvPr id="3" name="Tijdelijke aanduiding voor inhoud 2"/>
          <p:cNvSpPr>
            <a:spLocks noGrp="1"/>
          </p:cNvSpPr>
          <p:nvPr>
            <p:ph idx="1"/>
          </p:nvPr>
        </p:nvSpPr>
        <p:spPr/>
        <p:txBody>
          <a:bodyPr/>
          <a:lstStyle/>
          <a:p>
            <a:pPr marL="0" indent="0">
              <a:buNone/>
            </a:pPr>
            <a:r>
              <a:rPr lang="nl-NL" b="1" dirty="0" smtClean="0"/>
              <a:t>Ren je rot!</a:t>
            </a:r>
          </a:p>
          <a:p>
            <a:pPr marL="0" indent="0">
              <a:buNone/>
            </a:pPr>
            <a:endParaRPr lang="nl-NL" dirty="0" smtClean="0"/>
          </a:p>
          <a:p>
            <a:pPr marL="0" indent="0">
              <a:buNone/>
            </a:pPr>
            <a:r>
              <a:rPr lang="nl-NL" dirty="0"/>
              <a:t>Er volgen straks een aantal meerkeuze </a:t>
            </a:r>
            <a:r>
              <a:rPr lang="nl-NL" dirty="0" smtClean="0"/>
              <a:t>vragen.</a:t>
            </a:r>
            <a:endParaRPr lang="nl-NL" dirty="0"/>
          </a:p>
          <a:p>
            <a:pPr marL="0" indent="0">
              <a:buNone/>
            </a:pPr>
            <a:r>
              <a:rPr lang="nl-NL" dirty="0"/>
              <a:t>Denk jij dat het juiste antwoord A is, dan ga je bij de letter A staan, etc. </a:t>
            </a:r>
          </a:p>
          <a:p>
            <a:pPr marL="0" indent="0">
              <a:buNone/>
            </a:pPr>
            <a:endParaRPr lang="nl-NL" dirty="0" smtClean="0"/>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3610137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DIN Condensed"/>
              </a:rPr>
              <a:t>Vraag</a:t>
            </a:r>
            <a:r>
              <a:rPr lang="nl-NL" sz="4000" dirty="0" smtClean="0"/>
              <a:t> 1</a:t>
            </a:r>
            <a:endParaRPr lang="nl-NL" sz="4000" dirty="0"/>
          </a:p>
        </p:txBody>
      </p:sp>
      <p:sp>
        <p:nvSpPr>
          <p:cNvPr id="3" name="Tijdelijke aanduiding voor inhoud 2"/>
          <p:cNvSpPr>
            <a:spLocks noGrp="1"/>
          </p:cNvSpPr>
          <p:nvPr>
            <p:ph idx="1"/>
          </p:nvPr>
        </p:nvSpPr>
        <p:spPr/>
        <p:txBody>
          <a:bodyPr/>
          <a:lstStyle/>
          <a:p>
            <a:pPr marL="0" indent="0">
              <a:buNone/>
            </a:pPr>
            <a:r>
              <a:rPr lang="nl-NL" dirty="0"/>
              <a:t>Welk gedrag is NIET noodzakelijk om te overleven als individu, groep of </a:t>
            </a:r>
            <a:r>
              <a:rPr lang="nl-NL" dirty="0" smtClean="0"/>
              <a:t>soort:</a:t>
            </a:r>
          </a:p>
          <a:p>
            <a:pPr marL="0" indent="0">
              <a:buNone/>
            </a:pPr>
            <a:endParaRPr lang="nl-NL" dirty="0"/>
          </a:p>
          <a:p>
            <a:pPr marL="514350" indent="-514350">
              <a:buFont typeface="+mj-lt"/>
              <a:buAutoNum type="alphaLcParenR"/>
            </a:pPr>
            <a:r>
              <a:rPr lang="nl-NL" dirty="0"/>
              <a:t>Sociaal gedrag</a:t>
            </a:r>
          </a:p>
          <a:p>
            <a:pPr marL="514350" indent="-514350">
              <a:buFont typeface="+mj-lt"/>
              <a:buAutoNum type="alphaLcParenR"/>
            </a:pPr>
            <a:r>
              <a:rPr lang="nl-NL" dirty="0"/>
              <a:t>Foerageergedrag</a:t>
            </a:r>
          </a:p>
          <a:p>
            <a:pPr marL="514350" indent="-514350">
              <a:buFont typeface="+mj-lt"/>
              <a:buAutoNum type="alphaLcParenR"/>
            </a:pPr>
            <a:r>
              <a:rPr lang="nl-NL" dirty="0"/>
              <a:t>Comfortgedrag</a:t>
            </a:r>
          </a:p>
          <a:p>
            <a:pPr marL="0" indent="0">
              <a:buNone/>
            </a:pPr>
            <a:endParaRPr lang="nl-NL" dirty="0" smtClean="0"/>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4170021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2</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Dieren vertonen verschillende soorten gedragingen. Het doel van alle gedragingen is uiteindelijk overleven. Op welke manieren kun je over </a:t>
            </a:r>
            <a:r>
              <a:rPr lang="nl-NL" i="1" dirty="0" smtClean="0">
                <a:latin typeface="Avenir Book"/>
              </a:rPr>
              <a:t>overleven</a:t>
            </a:r>
            <a:r>
              <a:rPr lang="nl-NL" dirty="0" smtClean="0">
                <a:latin typeface="Avenir Book"/>
              </a:rPr>
              <a:t> spreken?</a:t>
            </a:r>
          </a:p>
          <a:p>
            <a:pPr marL="0" indent="0">
              <a:buNone/>
            </a:pPr>
            <a:endParaRPr lang="nl-NL" dirty="0" smtClean="0">
              <a:latin typeface="Avenir Book"/>
            </a:endParaRPr>
          </a:p>
          <a:p>
            <a:pPr marL="514350" indent="-514350">
              <a:buFont typeface="+mj-lt"/>
              <a:buAutoNum type="alphaLcParenR"/>
            </a:pPr>
            <a:r>
              <a:rPr lang="nl-NL" dirty="0" smtClean="0">
                <a:latin typeface="Avenir Book"/>
              </a:rPr>
              <a:t>Individu, groep, soort</a:t>
            </a:r>
          </a:p>
          <a:p>
            <a:pPr marL="514350" indent="-514350">
              <a:buFont typeface="+mj-lt"/>
              <a:buAutoNum type="alphaLcParenR"/>
            </a:pPr>
            <a:r>
              <a:rPr lang="nl-NL" dirty="0" smtClean="0">
                <a:latin typeface="Avenir Book"/>
              </a:rPr>
              <a:t>Dier, diersoort, dierenrijk</a:t>
            </a:r>
          </a:p>
          <a:p>
            <a:pPr marL="514350" indent="-514350">
              <a:buFont typeface="+mj-lt"/>
              <a:buAutoNum type="alphaLcParenR"/>
            </a:pPr>
            <a:r>
              <a:rPr lang="nl-NL" dirty="0">
                <a:latin typeface="Avenir Book"/>
              </a:rPr>
              <a:t>Individu, familie, groep</a:t>
            </a:r>
          </a:p>
        </p:txBody>
      </p:sp>
    </p:spTree>
    <p:extLst>
      <p:ext uri="{BB962C8B-B14F-4D97-AF65-F5344CB8AC3E}">
        <p14:creationId xmlns:p14="http://schemas.microsoft.com/office/powerpoint/2010/main" val="3012202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3</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Als een dier niet weet wat voor gedrag het moet vertonen, raakt het in strijd met zichzelf. Het dier vertoont dan:</a:t>
            </a:r>
          </a:p>
          <a:p>
            <a:pPr marL="0" indent="0">
              <a:buNone/>
            </a:pPr>
            <a:endParaRPr lang="nl-NL" dirty="0" smtClean="0">
              <a:latin typeface="Avenir Book"/>
            </a:endParaRPr>
          </a:p>
          <a:p>
            <a:pPr marL="514350" indent="-514350">
              <a:buFont typeface="+mj-lt"/>
              <a:buAutoNum type="alphaLcParenR"/>
            </a:pPr>
            <a:r>
              <a:rPr lang="nl-NL" dirty="0" smtClean="0">
                <a:latin typeface="Avenir Book"/>
              </a:rPr>
              <a:t>Natuurlijk gedrag</a:t>
            </a:r>
          </a:p>
          <a:p>
            <a:pPr marL="514350" indent="-514350">
              <a:buFont typeface="+mj-lt"/>
              <a:buAutoNum type="alphaLcParenR"/>
            </a:pPr>
            <a:r>
              <a:rPr lang="nl-NL" dirty="0" smtClean="0">
                <a:latin typeface="Avenir Book"/>
              </a:rPr>
              <a:t>Conflictgedrag</a:t>
            </a:r>
          </a:p>
          <a:p>
            <a:pPr marL="514350" indent="-514350">
              <a:buFont typeface="+mj-lt"/>
              <a:buAutoNum type="alphaLcParenR"/>
            </a:pPr>
            <a:r>
              <a:rPr lang="nl-NL" dirty="0" smtClean="0">
                <a:latin typeface="Avenir Book"/>
              </a:rPr>
              <a:t>Overspronggedrag</a:t>
            </a:r>
            <a:endParaRPr lang="nl-NL" dirty="0">
              <a:latin typeface="Avenir Book"/>
            </a:endParaRPr>
          </a:p>
        </p:txBody>
      </p:sp>
    </p:spTree>
    <p:extLst>
      <p:ext uri="{BB962C8B-B14F-4D97-AF65-F5344CB8AC3E}">
        <p14:creationId xmlns:p14="http://schemas.microsoft.com/office/powerpoint/2010/main" val="3138416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4</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Als je dieren in een onjuiste samenlevingsvorm houdt, kan dit …… veroorzaken.</a:t>
            </a:r>
          </a:p>
          <a:p>
            <a:pPr marL="0" indent="0">
              <a:buNone/>
            </a:pPr>
            <a:endParaRPr lang="nl-NL" dirty="0" smtClean="0">
              <a:latin typeface="Avenir Book"/>
            </a:endParaRPr>
          </a:p>
          <a:p>
            <a:pPr marL="514350" indent="-514350">
              <a:buFont typeface="+mj-lt"/>
              <a:buAutoNum type="alphaLcParenR"/>
            </a:pPr>
            <a:r>
              <a:rPr lang="nl-NL" dirty="0" smtClean="0">
                <a:latin typeface="Avenir Book"/>
              </a:rPr>
              <a:t>Opvoedingsproblemen</a:t>
            </a:r>
          </a:p>
          <a:p>
            <a:pPr marL="514350" indent="-514350">
              <a:buFont typeface="+mj-lt"/>
              <a:buAutoNum type="alphaLcParenR"/>
            </a:pPr>
            <a:r>
              <a:rPr lang="nl-NL" dirty="0" smtClean="0">
                <a:latin typeface="Avenir Book"/>
              </a:rPr>
              <a:t>Gedragsproblemen</a:t>
            </a:r>
          </a:p>
          <a:p>
            <a:pPr marL="514350" indent="-514350">
              <a:buFont typeface="+mj-lt"/>
              <a:buAutoNum type="alphaLcParenR"/>
            </a:pPr>
            <a:r>
              <a:rPr lang="nl-NL" dirty="0" smtClean="0">
                <a:latin typeface="Avenir Book"/>
              </a:rPr>
              <a:t>Eetproblemen </a:t>
            </a:r>
            <a:endParaRPr lang="nl-NL" dirty="0">
              <a:latin typeface="Avenir Book"/>
            </a:endParaRPr>
          </a:p>
        </p:txBody>
      </p:sp>
    </p:spTree>
    <p:extLst>
      <p:ext uri="{BB962C8B-B14F-4D97-AF65-F5344CB8AC3E}">
        <p14:creationId xmlns:p14="http://schemas.microsoft.com/office/powerpoint/2010/main" val="2374860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5</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Als je bijvoorbeeld …… levende dieren bij elkaar brengt in een kleine ruimte kan dat problemen geven. </a:t>
            </a:r>
          </a:p>
          <a:p>
            <a:pPr marL="0" indent="0">
              <a:buNone/>
            </a:pPr>
            <a:endParaRPr lang="nl-NL" dirty="0" smtClean="0">
              <a:latin typeface="Avenir Book"/>
            </a:endParaRPr>
          </a:p>
          <a:p>
            <a:pPr marL="514350" indent="-514350">
              <a:buFont typeface="+mj-lt"/>
              <a:buAutoNum type="alphaLcParenR"/>
            </a:pPr>
            <a:r>
              <a:rPr lang="nl-NL" dirty="0" smtClean="0">
                <a:latin typeface="Avenir Book"/>
              </a:rPr>
              <a:t>Solitair</a:t>
            </a:r>
          </a:p>
          <a:p>
            <a:pPr marL="514350" indent="-514350">
              <a:buFont typeface="+mj-lt"/>
              <a:buAutoNum type="alphaLcParenR"/>
            </a:pPr>
            <a:r>
              <a:rPr lang="nl-NL" dirty="0" smtClean="0">
                <a:latin typeface="Avenir Book"/>
              </a:rPr>
              <a:t>In kudde</a:t>
            </a:r>
          </a:p>
          <a:p>
            <a:pPr marL="514350" indent="-514350">
              <a:buFont typeface="+mj-lt"/>
              <a:buAutoNum type="alphaLcParenR"/>
            </a:pPr>
            <a:r>
              <a:rPr lang="nl-NL" dirty="0" smtClean="0">
                <a:latin typeface="Avenir Book"/>
              </a:rPr>
              <a:t>In kolonie</a:t>
            </a:r>
            <a:endParaRPr lang="nl-NL" dirty="0">
              <a:latin typeface="Avenir Book"/>
            </a:endParaRPr>
          </a:p>
        </p:txBody>
      </p:sp>
    </p:spTree>
    <p:extLst>
      <p:ext uri="{BB962C8B-B14F-4D97-AF65-F5344CB8AC3E}">
        <p14:creationId xmlns:p14="http://schemas.microsoft.com/office/powerpoint/2010/main" val="3910387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6</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De dieren betreden elkaar territorium en gaan dit verdedigen. Dit gedrag heet:</a:t>
            </a:r>
          </a:p>
          <a:p>
            <a:pPr marL="0" indent="0">
              <a:buNone/>
            </a:pPr>
            <a:endParaRPr lang="nl-NL" dirty="0" smtClean="0">
              <a:latin typeface="Avenir Book"/>
            </a:endParaRPr>
          </a:p>
          <a:p>
            <a:pPr marL="514350" indent="-514350">
              <a:buFont typeface="+mj-lt"/>
              <a:buAutoNum type="alphaLcParenR"/>
            </a:pPr>
            <a:r>
              <a:rPr lang="nl-NL" dirty="0" smtClean="0">
                <a:latin typeface="Avenir Book"/>
              </a:rPr>
              <a:t>Vluchtgedrag</a:t>
            </a:r>
          </a:p>
          <a:p>
            <a:pPr marL="514350" indent="-514350">
              <a:buFont typeface="+mj-lt"/>
              <a:buAutoNum type="alphaLcParenR"/>
            </a:pPr>
            <a:r>
              <a:rPr lang="nl-NL" dirty="0" smtClean="0">
                <a:latin typeface="Avenir Book"/>
              </a:rPr>
              <a:t>Sociaal gedrag</a:t>
            </a:r>
          </a:p>
          <a:p>
            <a:pPr marL="514350" indent="-514350">
              <a:buFont typeface="+mj-lt"/>
              <a:buAutoNum type="alphaLcParenR"/>
            </a:pPr>
            <a:r>
              <a:rPr lang="nl-NL" dirty="0" smtClean="0">
                <a:latin typeface="Avenir Book"/>
              </a:rPr>
              <a:t>Territorium gedrag</a:t>
            </a:r>
            <a:endParaRPr lang="nl-NL" dirty="0">
              <a:latin typeface="Avenir Book"/>
            </a:endParaRPr>
          </a:p>
        </p:txBody>
      </p:sp>
    </p:spTree>
    <p:extLst>
      <p:ext uri="{BB962C8B-B14F-4D97-AF65-F5344CB8AC3E}">
        <p14:creationId xmlns:p14="http://schemas.microsoft.com/office/powerpoint/2010/main" val="2419059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15332"/>
          </a:xfrm>
        </p:spPr>
        <p:txBody>
          <a:bodyPr>
            <a:normAutofit/>
          </a:bodyPr>
          <a:lstStyle/>
          <a:p>
            <a:r>
              <a:rPr lang="en-US" sz="4000" dirty="0"/>
              <a:t>2</a:t>
            </a:r>
            <a:r>
              <a:rPr lang="en-US" sz="4000" dirty="0" smtClean="0"/>
              <a:t>.1 </a:t>
            </a:r>
            <a:r>
              <a:rPr lang="nl-NL" sz="4000" dirty="0" smtClean="0"/>
              <a:t>Oriëntatie</a:t>
            </a:r>
            <a:endParaRPr lang="nl-NL" sz="4000" dirty="0"/>
          </a:p>
        </p:txBody>
      </p:sp>
      <p:sp>
        <p:nvSpPr>
          <p:cNvPr id="3" name="Tijdelijke aanduiding voor inhoud 2"/>
          <p:cNvSpPr>
            <a:spLocks noGrp="1"/>
          </p:cNvSpPr>
          <p:nvPr>
            <p:ph idx="1"/>
          </p:nvPr>
        </p:nvSpPr>
        <p:spPr/>
        <p:txBody>
          <a:bodyPr/>
          <a:lstStyle/>
          <a:p>
            <a:r>
              <a:rPr lang="nl-NL" dirty="0" smtClean="0"/>
              <a:t>Dieren hebben grote motivatie om hun natuurlijke gedrag te laten zien.</a:t>
            </a:r>
          </a:p>
          <a:p>
            <a:r>
              <a:rPr lang="nl-NL" dirty="0" smtClean="0"/>
              <a:t>Het gedrag helpt het dier en de diersoort om te overleven</a:t>
            </a:r>
          </a:p>
          <a:p>
            <a:r>
              <a:rPr lang="nl-NL" dirty="0" smtClean="0"/>
              <a:t>Er zijn verschillende soorten natuurlijk gedrag; ieder met eigen doel</a:t>
            </a:r>
          </a:p>
          <a:p>
            <a:r>
              <a:rPr lang="nl-NL" dirty="0" smtClean="0"/>
              <a:t>Het is belangrijk dat dieren hun natuurlijke gedrag kunnen laten zien</a:t>
            </a:r>
            <a:endParaRPr lang="nl-NL" dirty="0"/>
          </a:p>
        </p:txBody>
      </p:sp>
      <p:sp>
        <p:nvSpPr>
          <p:cNvPr id="4" name="Tijdelijke aanduiding voor tekst 3"/>
          <p:cNvSpPr>
            <a:spLocks noGrp="1"/>
          </p:cNvSpPr>
          <p:nvPr>
            <p:ph type="body" sz="quarter" idx="13"/>
          </p:nvPr>
        </p:nvSpPr>
        <p:spPr/>
        <p:txBody>
          <a:bodyPr/>
          <a:lstStyle/>
          <a:p>
            <a:r>
              <a:rPr lang="en-US" dirty="0" err="1" smtClean="0"/>
              <a:t>Ethologie</a:t>
            </a:r>
            <a:endParaRPr lang="nl-NL" dirty="0"/>
          </a:p>
        </p:txBody>
      </p:sp>
      <p:sp>
        <p:nvSpPr>
          <p:cNvPr id="5" name="Tijdelijke aanduiding voor tekst 4"/>
          <p:cNvSpPr>
            <a:spLocks noGrp="1"/>
          </p:cNvSpPr>
          <p:nvPr>
            <p:ph type="body" sz="quarter" idx="14"/>
          </p:nvPr>
        </p:nvSpPr>
        <p:spPr/>
        <p:txBody>
          <a:bodyPr/>
          <a:lstStyle/>
          <a:p>
            <a:r>
              <a:rPr lang="en-US" dirty="0" err="1" smtClean="0"/>
              <a:t>Natuurlijk</a:t>
            </a:r>
            <a:r>
              <a:rPr lang="en-US" dirty="0" smtClean="0"/>
              <a:t> </a:t>
            </a:r>
            <a:r>
              <a:rPr lang="en-US" dirty="0" err="1" smtClean="0"/>
              <a:t>gedrag</a:t>
            </a:r>
            <a:endParaRPr lang="nl-NL" dirty="0"/>
          </a:p>
        </p:txBody>
      </p:sp>
    </p:spTree>
    <p:extLst>
      <p:ext uri="{BB962C8B-B14F-4D97-AF65-F5344CB8AC3E}">
        <p14:creationId xmlns:p14="http://schemas.microsoft.com/office/powerpoint/2010/main" val="154698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7</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Dieren die normaal in groepen leven, kunnen hun sociale gedragingen niet uitvoeren als ze ….. </a:t>
            </a:r>
            <a:r>
              <a:rPr lang="nl-NL" dirty="0">
                <a:latin typeface="Avenir Book"/>
              </a:rPr>
              <a:t>w</a:t>
            </a:r>
            <a:r>
              <a:rPr lang="nl-NL" dirty="0" smtClean="0">
                <a:latin typeface="Avenir Book"/>
              </a:rPr>
              <a:t>orden gehuisvest. </a:t>
            </a:r>
          </a:p>
          <a:p>
            <a:pPr marL="0" indent="0">
              <a:buNone/>
            </a:pPr>
            <a:endParaRPr lang="nl-NL" dirty="0" smtClean="0">
              <a:latin typeface="Avenir Book"/>
            </a:endParaRPr>
          </a:p>
          <a:p>
            <a:pPr marL="514350" indent="-514350">
              <a:buFont typeface="+mj-lt"/>
              <a:buAutoNum type="alphaLcParenR"/>
            </a:pPr>
            <a:r>
              <a:rPr lang="nl-NL" dirty="0" smtClean="0">
                <a:latin typeface="Avenir Book"/>
              </a:rPr>
              <a:t>Alleen</a:t>
            </a:r>
          </a:p>
          <a:p>
            <a:pPr marL="514350" indent="-514350">
              <a:buFont typeface="+mj-lt"/>
              <a:buAutoNum type="alphaLcParenR"/>
            </a:pPr>
            <a:r>
              <a:rPr lang="nl-NL" dirty="0" smtClean="0">
                <a:latin typeface="Avenir Book"/>
              </a:rPr>
              <a:t>In koppels</a:t>
            </a:r>
          </a:p>
          <a:p>
            <a:pPr marL="514350" indent="-514350">
              <a:buFont typeface="+mj-lt"/>
              <a:buAutoNum type="alphaLcParenR"/>
            </a:pPr>
            <a:r>
              <a:rPr lang="nl-NL" dirty="0" smtClean="0">
                <a:latin typeface="Avenir Book"/>
              </a:rPr>
              <a:t>In groepen</a:t>
            </a:r>
            <a:endParaRPr lang="nl-NL" dirty="0">
              <a:latin typeface="Avenir Book"/>
            </a:endParaRPr>
          </a:p>
        </p:txBody>
      </p:sp>
    </p:spTree>
    <p:extLst>
      <p:ext uri="{BB962C8B-B14F-4D97-AF65-F5344CB8AC3E}">
        <p14:creationId xmlns:p14="http://schemas.microsoft.com/office/powerpoint/2010/main" val="197657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8</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Dieren hebben zich in de loop van de tijd op verschillende manieren aangepast aan hun leefomgeving. Zo heeft een poolvos kleine oren en een woestijnvos grote oren. Dit noem je: </a:t>
            </a:r>
          </a:p>
          <a:p>
            <a:pPr marL="0" indent="0">
              <a:buNone/>
            </a:pPr>
            <a:endParaRPr lang="nl-NL" dirty="0" smtClean="0">
              <a:latin typeface="Avenir Book"/>
            </a:endParaRPr>
          </a:p>
          <a:p>
            <a:pPr marL="514350" indent="-514350">
              <a:buFont typeface="+mj-lt"/>
              <a:buAutoNum type="alphaLcParenR"/>
            </a:pPr>
            <a:r>
              <a:rPr lang="nl-NL" dirty="0" smtClean="0">
                <a:latin typeface="Avenir Book"/>
              </a:rPr>
              <a:t>Gedragsmatige aanpassingen</a:t>
            </a:r>
          </a:p>
          <a:p>
            <a:pPr marL="514350" indent="-514350">
              <a:buFont typeface="+mj-lt"/>
              <a:buAutoNum type="alphaLcParenR"/>
            </a:pPr>
            <a:r>
              <a:rPr lang="nl-NL" dirty="0" smtClean="0">
                <a:latin typeface="Avenir Book"/>
              </a:rPr>
              <a:t>Anatomische aanpassingen</a:t>
            </a:r>
          </a:p>
          <a:p>
            <a:pPr marL="514350" indent="-514350">
              <a:buFont typeface="+mj-lt"/>
              <a:buAutoNum type="alphaLcParenR"/>
            </a:pPr>
            <a:r>
              <a:rPr lang="nl-NL" dirty="0" smtClean="0">
                <a:latin typeface="Avenir Book"/>
              </a:rPr>
              <a:t>Fysiologische aanpassingen</a:t>
            </a:r>
            <a:endParaRPr lang="nl-NL" dirty="0">
              <a:latin typeface="Avenir Book"/>
            </a:endParaRPr>
          </a:p>
        </p:txBody>
      </p:sp>
    </p:spTree>
    <p:extLst>
      <p:ext uri="{BB962C8B-B14F-4D97-AF65-F5344CB8AC3E}">
        <p14:creationId xmlns:p14="http://schemas.microsoft.com/office/powerpoint/2010/main" val="520376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9</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Bij welk natuurlijk gedragssysteem hoort de volgende gedraging: besluipen?</a:t>
            </a:r>
          </a:p>
          <a:p>
            <a:pPr marL="0" indent="0">
              <a:buNone/>
            </a:pPr>
            <a:endParaRPr lang="nl-NL" dirty="0" smtClean="0">
              <a:latin typeface="Avenir Book"/>
            </a:endParaRPr>
          </a:p>
          <a:p>
            <a:pPr marL="514350" indent="-514350">
              <a:buFont typeface="+mj-lt"/>
              <a:buAutoNum type="alphaLcParenR"/>
            </a:pPr>
            <a:r>
              <a:rPr lang="nl-NL" dirty="0" smtClean="0">
                <a:latin typeface="Avenir Book"/>
              </a:rPr>
              <a:t>Foerageergedrag</a:t>
            </a:r>
          </a:p>
          <a:p>
            <a:pPr marL="514350" indent="-514350">
              <a:buFont typeface="+mj-lt"/>
              <a:buAutoNum type="alphaLcParenR"/>
            </a:pPr>
            <a:r>
              <a:rPr lang="nl-NL" dirty="0" smtClean="0">
                <a:latin typeface="Avenir Book"/>
              </a:rPr>
              <a:t>Voortplantingsgedrag</a:t>
            </a:r>
          </a:p>
          <a:p>
            <a:pPr marL="514350" indent="-514350">
              <a:buFont typeface="+mj-lt"/>
              <a:buAutoNum type="alphaLcParenR"/>
            </a:pPr>
            <a:r>
              <a:rPr lang="nl-NL" dirty="0" smtClean="0">
                <a:latin typeface="Avenir Book"/>
              </a:rPr>
              <a:t>Vluchtgedrag</a:t>
            </a:r>
          </a:p>
          <a:p>
            <a:pPr marL="514350" indent="-514350">
              <a:buFont typeface="+mj-lt"/>
              <a:buAutoNum type="alphaLcParenR"/>
            </a:pPr>
            <a:endParaRPr lang="nl-NL" dirty="0" smtClean="0"/>
          </a:p>
        </p:txBody>
      </p:sp>
    </p:spTree>
    <p:extLst>
      <p:ext uri="{BB962C8B-B14F-4D97-AF65-F5344CB8AC3E}">
        <p14:creationId xmlns:p14="http://schemas.microsoft.com/office/powerpoint/2010/main" val="1200265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10</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a:latin typeface="Avenir Book"/>
              </a:rPr>
              <a:t>Bij welk natuurlijk gedragssysteem hoort de volgende </a:t>
            </a:r>
            <a:r>
              <a:rPr lang="nl-NL" dirty="0" smtClean="0">
                <a:latin typeface="Avenir Book"/>
              </a:rPr>
              <a:t>gedraging: dreigen?</a:t>
            </a:r>
          </a:p>
          <a:p>
            <a:pPr marL="0" indent="0">
              <a:buNone/>
            </a:pPr>
            <a:endParaRPr lang="nl-NL" dirty="0" smtClean="0">
              <a:latin typeface="Avenir Book"/>
            </a:endParaRPr>
          </a:p>
          <a:p>
            <a:pPr marL="514350" indent="-514350">
              <a:buFont typeface="+mj-lt"/>
              <a:buAutoNum type="alphaLcParenR"/>
            </a:pPr>
            <a:r>
              <a:rPr lang="nl-NL" dirty="0" smtClean="0">
                <a:latin typeface="Avenir Book"/>
              </a:rPr>
              <a:t>Sociaal gedrag</a:t>
            </a:r>
          </a:p>
          <a:p>
            <a:pPr marL="514350" indent="-514350">
              <a:buFont typeface="+mj-lt"/>
              <a:buAutoNum type="alphaLcParenR"/>
            </a:pPr>
            <a:r>
              <a:rPr lang="nl-NL" dirty="0" smtClean="0">
                <a:latin typeface="Avenir Book"/>
              </a:rPr>
              <a:t>Vluchtgedrag</a:t>
            </a:r>
          </a:p>
          <a:p>
            <a:pPr marL="514350" indent="-514350">
              <a:buFont typeface="+mj-lt"/>
              <a:buAutoNum type="alphaLcParenR"/>
            </a:pPr>
            <a:r>
              <a:rPr lang="nl-NL" dirty="0" smtClean="0">
                <a:latin typeface="Avenir Book"/>
              </a:rPr>
              <a:t>Foerageergedrag</a:t>
            </a:r>
            <a:endParaRPr lang="nl-NL" dirty="0">
              <a:latin typeface="Avenir Book"/>
            </a:endParaRPr>
          </a:p>
        </p:txBody>
      </p:sp>
    </p:spTree>
    <p:extLst>
      <p:ext uri="{BB962C8B-B14F-4D97-AF65-F5344CB8AC3E}">
        <p14:creationId xmlns:p14="http://schemas.microsoft.com/office/powerpoint/2010/main" val="3330616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11</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a:latin typeface="Avenir Book"/>
              </a:rPr>
              <a:t>Bij welk natuurlijk gedragssysteem hoort de volgende </a:t>
            </a:r>
            <a:r>
              <a:rPr lang="nl-NL" dirty="0" smtClean="0">
                <a:latin typeface="Avenir Book"/>
              </a:rPr>
              <a:t>gedraging: zonnen?</a:t>
            </a:r>
          </a:p>
          <a:p>
            <a:pPr marL="0" indent="0">
              <a:buNone/>
            </a:pPr>
            <a:endParaRPr lang="nl-NL" dirty="0">
              <a:latin typeface="Avenir Book"/>
            </a:endParaRPr>
          </a:p>
          <a:p>
            <a:pPr marL="514350" indent="-514350">
              <a:buFont typeface="+mj-lt"/>
              <a:buAutoNum type="alphaLcParenR"/>
            </a:pPr>
            <a:r>
              <a:rPr lang="nl-NL" dirty="0" smtClean="0">
                <a:latin typeface="Avenir Book"/>
              </a:rPr>
              <a:t>Rustgedrag</a:t>
            </a:r>
            <a:endParaRPr lang="nl-NL" dirty="0">
              <a:latin typeface="Avenir Book"/>
            </a:endParaRPr>
          </a:p>
          <a:p>
            <a:pPr marL="514350" indent="-514350">
              <a:buFont typeface="+mj-lt"/>
              <a:buAutoNum type="alphaLcParenR"/>
            </a:pPr>
            <a:r>
              <a:rPr lang="nl-NL" dirty="0" smtClean="0">
                <a:latin typeface="Avenir Book"/>
              </a:rPr>
              <a:t>Comfortgedrag</a:t>
            </a:r>
            <a:endParaRPr lang="nl-NL" dirty="0">
              <a:latin typeface="Avenir Book"/>
            </a:endParaRPr>
          </a:p>
          <a:p>
            <a:pPr marL="514350" indent="-514350">
              <a:buFont typeface="+mj-lt"/>
              <a:buAutoNum type="alphaLcParenR"/>
            </a:pPr>
            <a:r>
              <a:rPr lang="nl-NL" dirty="0" smtClean="0">
                <a:latin typeface="Avenir Book"/>
              </a:rPr>
              <a:t>Voortplantingsgedrag</a:t>
            </a:r>
            <a:endParaRPr lang="nl-NL" dirty="0">
              <a:latin typeface="Avenir Book"/>
            </a:endParaRPr>
          </a:p>
          <a:p>
            <a:endParaRPr lang="nl-NL" dirty="0"/>
          </a:p>
        </p:txBody>
      </p:sp>
    </p:spTree>
    <p:extLst>
      <p:ext uri="{BB962C8B-B14F-4D97-AF65-F5344CB8AC3E}">
        <p14:creationId xmlns:p14="http://schemas.microsoft.com/office/powerpoint/2010/main" val="1121442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12</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a:latin typeface="Avenir Book"/>
              </a:rPr>
              <a:t>Bij welk natuurlijk gedragssysteem hoort de volgende </a:t>
            </a:r>
            <a:r>
              <a:rPr lang="nl-NL" dirty="0" smtClean="0">
                <a:latin typeface="Avenir Book"/>
              </a:rPr>
              <a:t>gedraging: ontwijken?</a:t>
            </a:r>
          </a:p>
          <a:p>
            <a:pPr marL="0" indent="0">
              <a:buNone/>
            </a:pPr>
            <a:endParaRPr lang="nl-NL" dirty="0">
              <a:latin typeface="Avenir Book"/>
            </a:endParaRPr>
          </a:p>
          <a:p>
            <a:pPr marL="514350" indent="-514350">
              <a:buFont typeface="+mj-lt"/>
              <a:buAutoNum type="alphaLcParenR"/>
            </a:pPr>
            <a:r>
              <a:rPr lang="nl-NL" dirty="0">
                <a:latin typeface="Avenir Book"/>
              </a:rPr>
              <a:t>Sociaal gedrag</a:t>
            </a:r>
          </a:p>
          <a:p>
            <a:pPr marL="514350" indent="-514350">
              <a:buFont typeface="+mj-lt"/>
              <a:buAutoNum type="alphaLcParenR"/>
            </a:pPr>
            <a:r>
              <a:rPr lang="nl-NL" dirty="0">
                <a:latin typeface="Avenir Book"/>
              </a:rPr>
              <a:t>Vluchtgedrag</a:t>
            </a:r>
          </a:p>
          <a:p>
            <a:pPr marL="514350" indent="-514350">
              <a:buFont typeface="+mj-lt"/>
              <a:buAutoNum type="alphaLcParenR"/>
            </a:pPr>
            <a:r>
              <a:rPr lang="nl-NL" dirty="0">
                <a:latin typeface="Avenir Book"/>
              </a:rPr>
              <a:t>Foerageergedrag</a:t>
            </a:r>
          </a:p>
          <a:p>
            <a:pPr marL="0" indent="0">
              <a:buNone/>
            </a:pPr>
            <a:endParaRPr lang="nl-NL" dirty="0"/>
          </a:p>
        </p:txBody>
      </p:sp>
    </p:spTree>
    <p:extLst>
      <p:ext uri="{BB962C8B-B14F-4D97-AF65-F5344CB8AC3E}">
        <p14:creationId xmlns:p14="http://schemas.microsoft.com/office/powerpoint/2010/main" val="1890786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13</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Is een eend een nestvlieder of een nestblijver?</a:t>
            </a:r>
          </a:p>
          <a:p>
            <a:pPr marL="0" indent="0">
              <a:buNone/>
            </a:pPr>
            <a:endParaRPr lang="nl-NL" dirty="0" smtClean="0">
              <a:latin typeface="Avenir Book"/>
            </a:endParaRPr>
          </a:p>
          <a:p>
            <a:pPr marL="514350" indent="-514350">
              <a:buFont typeface="+mj-lt"/>
              <a:buAutoNum type="alphaLcParenR"/>
            </a:pPr>
            <a:r>
              <a:rPr lang="nl-NL" dirty="0" smtClean="0">
                <a:latin typeface="Avenir Book"/>
              </a:rPr>
              <a:t>Nestvlieder</a:t>
            </a:r>
          </a:p>
          <a:p>
            <a:pPr marL="514350" indent="-514350">
              <a:buFont typeface="+mj-lt"/>
              <a:buAutoNum type="alphaLcParenR"/>
            </a:pPr>
            <a:r>
              <a:rPr lang="nl-NL" dirty="0" smtClean="0">
                <a:latin typeface="Avenir Book"/>
              </a:rPr>
              <a:t>Nestblijver</a:t>
            </a:r>
            <a:endParaRPr lang="nl-NL" dirty="0">
              <a:latin typeface="Avenir Book"/>
            </a:endParaRPr>
          </a:p>
        </p:txBody>
      </p:sp>
    </p:spTree>
    <p:extLst>
      <p:ext uri="{BB962C8B-B14F-4D97-AF65-F5344CB8AC3E}">
        <p14:creationId xmlns:p14="http://schemas.microsoft.com/office/powerpoint/2010/main" val="2131848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14</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a:latin typeface="Avenir Book"/>
              </a:rPr>
              <a:t>Is een </a:t>
            </a:r>
            <a:r>
              <a:rPr lang="nl-NL" dirty="0" smtClean="0">
                <a:latin typeface="Avenir Book"/>
              </a:rPr>
              <a:t>muis </a:t>
            </a:r>
            <a:r>
              <a:rPr lang="nl-NL" dirty="0">
                <a:latin typeface="Avenir Book"/>
              </a:rPr>
              <a:t>een nestvlieder of een nestblijver</a:t>
            </a:r>
            <a:r>
              <a:rPr lang="nl-NL" dirty="0" smtClean="0">
                <a:latin typeface="Avenir Book"/>
              </a:rPr>
              <a:t>?</a:t>
            </a:r>
          </a:p>
          <a:p>
            <a:pPr marL="0" indent="0">
              <a:buNone/>
            </a:pPr>
            <a:endParaRPr lang="nl-NL" dirty="0">
              <a:latin typeface="Avenir Book"/>
            </a:endParaRPr>
          </a:p>
          <a:p>
            <a:pPr marL="514350" indent="-514350">
              <a:buFont typeface="+mj-lt"/>
              <a:buAutoNum type="alphaLcParenR"/>
            </a:pPr>
            <a:r>
              <a:rPr lang="nl-NL" dirty="0">
                <a:latin typeface="Avenir Book"/>
              </a:rPr>
              <a:t>Nestvlieder</a:t>
            </a:r>
          </a:p>
          <a:p>
            <a:pPr marL="514350" indent="-514350">
              <a:buFont typeface="+mj-lt"/>
              <a:buAutoNum type="alphaLcParenR"/>
            </a:pPr>
            <a:r>
              <a:rPr lang="nl-NL" dirty="0">
                <a:latin typeface="Avenir Book"/>
              </a:rPr>
              <a:t>Nestblijver</a:t>
            </a:r>
          </a:p>
          <a:p>
            <a:pPr marL="0" indent="0">
              <a:buNone/>
            </a:pPr>
            <a:endParaRPr lang="nl-NL" dirty="0"/>
          </a:p>
        </p:txBody>
      </p:sp>
    </p:spTree>
    <p:extLst>
      <p:ext uri="{BB962C8B-B14F-4D97-AF65-F5344CB8AC3E}">
        <p14:creationId xmlns:p14="http://schemas.microsoft.com/office/powerpoint/2010/main" val="3156862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00B0F0"/>
                </a:solidFill>
                <a:latin typeface="DIN Condensed"/>
              </a:rPr>
              <a:t>Vraag 15</a:t>
            </a:r>
            <a:endParaRPr lang="nl-NL" sz="4000" dirty="0">
              <a:solidFill>
                <a:srgbClr val="00B0F0"/>
              </a:solidFill>
              <a:latin typeface="DIN Condensed"/>
            </a:endParaRPr>
          </a:p>
        </p:txBody>
      </p:sp>
      <p:sp>
        <p:nvSpPr>
          <p:cNvPr id="3" name="Tijdelijke aanduiding voor inhoud 2"/>
          <p:cNvSpPr>
            <a:spLocks noGrp="1"/>
          </p:cNvSpPr>
          <p:nvPr>
            <p:ph idx="1"/>
          </p:nvPr>
        </p:nvSpPr>
        <p:spPr/>
        <p:txBody>
          <a:bodyPr/>
          <a:lstStyle/>
          <a:p>
            <a:pPr marL="0" indent="0">
              <a:buNone/>
            </a:pPr>
            <a:r>
              <a:rPr lang="nl-NL" dirty="0" smtClean="0">
                <a:latin typeface="Avenir Book"/>
              </a:rPr>
              <a:t>Ik </a:t>
            </a:r>
            <a:r>
              <a:rPr lang="nl-NL" smtClean="0">
                <a:latin typeface="Avenir Book"/>
              </a:rPr>
              <a:t>vond dit:</a:t>
            </a:r>
          </a:p>
          <a:p>
            <a:pPr marL="0" indent="0">
              <a:buNone/>
            </a:pPr>
            <a:endParaRPr lang="nl-NL" dirty="0" smtClean="0">
              <a:latin typeface="Avenir Book"/>
            </a:endParaRPr>
          </a:p>
          <a:p>
            <a:pPr marL="514350" indent="-514350">
              <a:buFont typeface="+mj-lt"/>
              <a:buAutoNum type="alphaLcParenR"/>
            </a:pPr>
            <a:r>
              <a:rPr lang="nl-NL" dirty="0" smtClean="0">
                <a:latin typeface="Avenir Book"/>
              </a:rPr>
              <a:t>Leuk</a:t>
            </a:r>
          </a:p>
          <a:p>
            <a:pPr marL="514350" indent="-514350">
              <a:buFont typeface="+mj-lt"/>
              <a:buAutoNum type="alphaLcParenR"/>
            </a:pPr>
            <a:r>
              <a:rPr lang="nl-NL" dirty="0" smtClean="0">
                <a:latin typeface="Avenir Book"/>
              </a:rPr>
              <a:t>Matig</a:t>
            </a:r>
          </a:p>
          <a:p>
            <a:pPr marL="514350" indent="-514350">
              <a:buFont typeface="+mj-lt"/>
              <a:buAutoNum type="alphaLcParenR"/>
            </a:pPr>
            <a:r>
              <a:rPr lang="nl-NL" dirty="0" smtClean="0">
                <a:latin typeface="Avenir Book"/>
              </a:rPr>
              <a:t>Verschrikkelijk</a:t>
            </a:r>
          </a:p>
        </p:txBody>
      </p:sp>
    </p:spTree>
    <p:extLst>
      <p:ext uri="{BB962C8B-B14F-4D97-AF65-F5344CB8AC3E}">
        <p14:creationId xmlns:p14="http://schemas.microsoft.com/office/powerpoint/2010/main" val="303372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lstStyle/>
          <a:p>
            <a:r>
              <a:rPr lang="nl-NL" dirty="0" smtClean="0"/>
              <a:t>Functie van gedrag is overleven</a:t>
            </a:r>
          </a:p>
          <a:p>
            <a:r>
              <a:rPr lang="nl-NL" dirty="0" smtClean="0"/>
              <a:t>Zowel voor individu, de populatie en de soort </a:t>
            </a:r>
          </a:p>
          <a:p>
            <a:pPr lvl="1" indent="-423863">
              <a:buFont typeface="Wingdings" panose="05000000000000000000" pitchFamily="2" charset="2"/>
              <a:buChar char="Ø"/>
            </a:pPr>
            <a:r>
              <a:rPr lang="nl-NL" dirty="0" smtClean="0"/>
              <a:t>Individu vertoont foerageergedrag, vertoont vluchtgedrag bij gevaar of verdedigingsgedrag</a:t>
            </a:r>
          </a:p>
          <a:p>
            <a:pPr lvl="1" indent="-423863">
              <a:buFont typeface="Wingdings" panose="05000000000000000000" pitchFamily="2" charset="2"/>
              <a:buChar char="Ø"/>
            </a:pPr>
            <a:r>
              <a:rPr lang="nl-NL" dirty="0" smtClean="0"/>
              <a:t>Populatie vertoont sociaal gedrag en territoriumgedrag</a:t>
            </a:r>
          </a:p>
          <a:p>
            <a:pPr lvl="1" indent="-423863">
              <a:buFont typeface="Wingdings" panose="05000000000000000000" pitchFamily="2" charset="2"/>
              <a:buChar char="Ø"/>
            </a:pPr>
            <a:r>
              <a:rPr lang="nl-NL" dirty="0" smtClean="0"/>
              <a:t>Soort vertoont voortplantingsgedrag</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359706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t>Dieren hebben zich op verschillende manieren aangepast aan hun leefomgeving:</a:t>
            </a:r>
          </a:p>
          <a:p>
            <a:r>
              <a:rPr lang="nl-NL" dirty="0" smtClean="0"/>
              <a:t>Anatomische aanpassingen: aanpassingen aan de leefomgeving door veranderingen in de lichaamsbouw</a:t>
            </a:r>
          </a:p>
          <a:p>
            <a:pPr lvl="1" indent="-423863">
              <a:buFont typeface="Wingdings" panose="05000000000000000000" pitchFamily="2" charset="2"/>
              <a:buChar char="Ø"/>
            </a:pPr>
            <a:r>
              <a:rPr lang="nl-NL" dirty="0" smtClean="0"/>
              <a:t>Poolvossen hebben kleine oren; woestijnvossen hebben grote oren</a:t>
            </a:r>
          </a:p>
          <a:p>
            <a:r>
              <a:rPr lang="nl-NL" dirty="0" smtClean="0"/>
              <a:t>Gedragsmatige aanpassingen: aanpassingen aan de leefomgeving door veranderingen in gedrag</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281896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t>Natuurlijke gedragssystemen:</a:t>
            </a:r>
          </a:p>
          <a:p>
            <a:r>
              <a:rPr lang="nl-NL" dirty="0" smtClean="0"/>
              <a:t>Sociaal gedrag</a:t>
            </a:r>
          </a:p>
          <a:p>
            <a:r>
              <a:rPr lang="nl-NL" dirty="0" smtClean="0"/>
              <a:t>Foerageergedrag</a:t>
            </a:r>
          </a:p>
          <a:p>
            <a:r>
              <a:rPr lang="nl-NL" dirty="0" smtClean="0"/>
              <a:t>Vluchtgedrag</a:t>
            </a:r>
          </a:p>
          <a:p>
            <a:r>
              <a:rPr lang="nl-NL" dirty="0" smtClean="0"/>
              <a:t>Voortplantingsgedrag</a:t>
            </a:r>
          </a:p>
          <a:p>
            <a:r>
              <a:rPr lang="nl-NL" dirty="0" smtClean="0"/>
              <a:t>Comfortgedrag</a:t>
            </a:r>
          </a:p>
          <a:p>
            <a:r>
              <a:rPr lang="nl-NL" dirty="0" smtClean="0"/>
              <a:t>Rustgedrag</a:t>
            </a:r>
          </a:p>
          <a:p>
            <a:r>
              <a:rPr lang="nl-NL" dirty="0" smtClean="0"/>
              <a:t>Maternaal gedrag</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282033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2761"/>
          </a:xfrm>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lstStyle/>
          <a:p>
            <a:pPr marL="0" indent="0">
              <a:buNone/>
            </a:pPr>
            <a:r>
              <a:rPr lang="nl-NL" dirty="0" smtClean="0"/>
              <a:t>Sociaal gedrag: </a:t>
            </a:r>
          </a:p>
          <a:p>
            <a:pPr marL="0" indent="0">
              <a:buNone/>
            </a:pPr>
            <a:r>
              <a:rPr lang="nl-NL" dirty="0"/>
              <a:t>H</a:t>
            </a:r>
            <a:r>
              <a:rPr lang="nl-NL" dirty="0" smtClean="0"/>
              <a:t>et gedrag van soortgenoten naar elkaar.</a:t>
            </a:r>
          </a:p>
          <a:p>
            <a:pPr marL="0" indent="0">
              <a:buNone/>
            </a:pPr>
            <a:endParaRPr lang="nl-NL" dirty="0" smtClean="0"/>
          </a:p>
          <a:p>
            <a:r>
              <a:rPr lang="nl-NL" dirty="0" smtClean="0"/>
              <a:t>Dit kan vriendelijk zijn zoals spelen of vlooien</a:t>
            </a:r>
          </a:p>
          <a:p>
            <a:r>
              <a:rPr lang="nl-NL" dirty="0" smtClean="0"/>
              <a:t>Maar ook agressief zoals imponeren en dreigen</a:t>
            </a:r>
          </a:p>
          <a:p>
            <a:r>
              <a:rPr lang="nl-NL" dirty="0" smtClean="0"/>
              <a:t>Ook belangrijk voor sociale en lichamelijke ontwikkeling, en het leervermogen</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73143" y="781680"/>
            <a:ext cx="3396343" cy="2515809"/>
          </a:xfrm>
          <a:prstGeom prst="rect">
            <a:avLst/>
          </a:prstGeom>
        </p:spPr>
      </p:pic>
    </p:spTree>
    <p:extLst>
      <p:ext uri="{BB962C8B-B14F-4D97-AF65-F5344CB8AC3E}">
        <p14:creationId xmlns:p14="http://schemas.microsoft.com/office/powerpoint/2010/main" val="20079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dirty="0" smtClean="0"/>
              <a:t>Foerageergedrag: </a:t>
            </a:r>
          </a:p>
          <a:p>
            <a:pPr marL="0" indent="0">
              <a:buNone/>
            </a:pPr>
            <a:r>
              <a:rPr lang="nl-NL" dirty="0"/>
              <a:t>A</a:t>
            </a:r>
            <a:r>
              <a:rPr lang="nl-NL" dirty="0" smtClean="0"/>
              <a:t>l het gedrag dat te maken heeft met voedsel vinden.</a:t>
            </a:r>
          </a:p>
          <a:p>
            <a:pPr marL="0" indent="0">
              <a:buNone/>
            </a:pPr>
            <a:endParaRPr lang="nl-NL" dirty="0" smtClean="0"/>
          </a:p>
          <a:p>
            <a:r>
              <a:rPr lang="nl-NL" dirty="0" smtClean="0"/>
              <a:t>Kuddedieren; grote groep; herkauwers</a:t>
            </a:r>
          </a:p>
          <a:p>
            <a:r>
              <a:rPr lang="nl-NL" dirty="0" smtClean="0"/>
              <a:t>Roofdieren;</a:t>
            </a:r>
          </a:p>
          <a:p>
            <a:pPr lvl="1" indent="-423863">
              <a:buFont typeface="Wingdings" panose="05000000000000000000" pitchFamily="2" charset="2"/>
              <a:buChar char="Ø"/>
            </a:pPr>
            <a:r>
              <a:rPr lang="nl-NL" dirty="0" smtClean="0"/>
              <a:t>Hondachtigen; jagen in groepen, verdelen de buit</a:t>
            </a:r>
          </a:p>
          <a:p>
            <a:pPr lvl="1" indent="-423863">
              <a:buFont typeface="Wingdings" panose="05000000000000000000" pitchFamily="2" charset="2"/>
              <a:buChar char="Ø"/>
            </a:pPr>
            <a:r>
              <a:rPr lang="nl-NL" dirty="0" smtClean="0"/>
              <a:t>Katachtigen; jagen alleen (behalve leeuwen)</a:t>
            </a:r>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277722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2.2 Natuurlijke gedragingen</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dirty="0" smtClean="0"/>
              <a:t>Vluchtgedrag: </a:t>
            </a:r>
          </a:p>
          <a:p>
            <a:pPr marL="0" indent="0">
              <a:buNone/>
            </a:pPr>
            <a:r>
              <a:rPr lang="nl-NL" dirty="0"/>
              <a:t>G</a:t>
            </a:r>
            <a:r>
              <a:rPr lang="nl-NL" dirty="0" smtClean="0"/>
              <a:t>edrag dat prooidieren beschermt van roofdieren.</a:t>
            </a:r>
          </a:p>
          <a:p>
            <a:pPr marL="0" indent="0">
              <a:buNone/>
            </a:pPr>
            <a:endParaRPr lang="nl-NL" dirty="0" smtClean="0"/>
          </a:p>
          <a:p>
            <a:pPr marL="0" indent="0">
              <a:buNone/>
            </a:pPr>
            <a:r>
              <a:rPr lang="nl-NL" dirty="0" smtClean="0"/>
              <a:t>Meerdere tactieken:</a:t>
            </a:r>
          </a:p>
          <a:p>
            <a:r>
              <a:rPr lang="nl-NL" dirty="0" smtClean="0"/>
              <a:t>Wegrennen naar een veilige schuilplaats</a:t>
            </a:r>
          </a:p>
          <a:p>
            <a:r>
              <a:rPr lang="nl-NL" dirty="0" smtClean="0"/>
              <a:t>Gebruik maken van gedrag van soortgenoten die waarschuwen</a:t>
            </a:r>
            <a:endParaRPr lang="nl-NL" dirty="0"/>
          </a:p>
        </p:txBody>
      </p:sp>
      <p:sp>
        <p:nvSpPr>
          <p:cNvPr id="4" name="Tijdelijke aanduiding voor tekst 3"/>
          <p:cNvSpPr>
            <a:spLocks noGrp="1"/>
          </p:cNvSpPr>
          <p:nvPr>
            <p:ph type="body" sz="quarter" idx="13"/>
          </p:nvPr>
        </p:nvSpPr>
        <p:spPr/>
        <p:txBody>
          <a:bodyPr/>
          <a:lstStyle/>
          <a:p>
            <a:r>
              <a:rPr lang="nl-NL" dirty="0" smtClean="0"/>
              <a:t>Ethologie</a:t>
            </a:r>
            <a:endParaRPr lang="nl-NL" dirty="0"/>
          </a:p>
        </p:txBody>
      </p:sp>
      <p:sp>
        <p:nvSpPr>
          <p:cNvPr id="5" name="Tijdelijke aanduiding voor tekst 4"/>
          <p:cNvSpPr>
            <a:spLocks noGrp="1"/>
          </p:cNvSpPr>
          <p:nvPr>
            <p:ph type="body" sz="quarter" idx="14"/>
          </p:nvPr>
        </p:nvSpPr>
        <p:spPr/>
        <p:txBody>
          <a:bodyPr/>
          <a:lstStyle/>
          <a:p>
            <a:r>
              <a:rPr lang="nl-NL" dirty="0" smtClean="0"/>
              <a:t>Natuurlijk gedrag</a:t>
            </a:r>
            <a:endParaRPr lang="nl-NL" dirty="0"/>
          </a:p>
        </p:txBody>
      </p:sp>
    </p:spTree>
    <p:extLst>
      <p:ext uri="{BB962C8B-B14F-4D97-AF65-F5344CB8AC3E}">
        <p14:creationId xmlns:p14="http://schemas.microsoft.com/office/powerpoint/2010/main" val="403903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1</TotalTime>
  <Words>1516</Words>
  <Application>Microsoft Office PowerPoint</Application>
  <PresentationFormat>Breedbeeld</PresentationFormat>
  <Paragraphs>340</Paragraphs>
  <Slides>38</Slides>
  <Notes>37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38</vt:i4>
      </vt:variant>
    </vt:vector>
  </HeadingPairs>
  <TitlesOfParts>
    <vt:vector size="46" baseType="lpstr">
      <vt:lpstr>Arial</vt:lpstr>
      <vt:lpstr>Avenir Book</vt:lpstr>
      <vt:lpstr>Calibri</vt:lpstr>
      <vt:lpstr>Calibri Light</vt:lpstr>
      <vt:lpstr>DIN Condensed</vt:lpstr>
      <vt:lpstr>Wingdings</vt:lpstr>
      <vt:lpstr>Office-thema</vt:lpstr>
      <vt:lpstr>Aangepast ontwerp</vt:lpstr>
      <vt:lpstr>Module Ethologie</vt:lpstr>
      <vt:lpstr>2. Natuurlijk gedrag</vt:lpstr>
      <vt:lpstr>2.1 Oriëntatie</vt:lpstr>
      <vt:lpstr>2.2 Natuurlijke gedragingen</vt:lpstr>
      <vt:lpstr>2.2 Natuurlijke gedragingen</vt:lpstr>
      <vt:lpstr>2.2 Natuurlijke gedragingen</vt:lpstr>
      <vt:lpstr>2.2 Natuurlijke gedragingen</vt:lpstr>
      <vt:lpstr>2.2 Natuurlijke gedragingen</vt:lpstr>
      <vt:lpstr>2.2 Natuurlijke gedragingen</vt:lpstr>
      <vt:lpstr>2.2 Natuurlijke gedragingen</vt:lpstr>
      <vt:lpstr>2.2 Natuurlijke gedragingen</vt:lpstr>
      <vt:lpstr>2.2 Natuurlijke gedragingen</vt:lpstr>
      <vt:lpstr>2.2 Natuurlijke gedragingen</vt:lpstr>
      <vt:lpstr>2.3 Conflictgedrag</vt:lpstr>
      <vt:lpstr>2.3 Conflictgedrag</vt:lpstr>
      <vt:lpstr>2.3 Conflictgedrag</vt:lpstr>
      <vt:lpstr>PowerPoint-presentatie</vt:lpstr>
      <vt:lpstr>2.3 Conflictgedrag</vt:lpstr>
      <vt:lpstr>2.3 Conflictgedrag</vt:lpstr>
      <vt:lpstr>2.4 Samenleven</vt:lpstr>
      <vt:lpstr>2.4 Samenleven</vt:lpstr>
      <vt:lpstr>2.4 Samenleven</vt:lpstr>
      <vt:lpstr>Opdracht</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Vraag 15</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Nikki Pots</cp:lastModifiedBy>
  <cp:revision>43</cp:revision>
  <dcterms:created xsi:type="dcterms:W3CDTF">2018-01-29T13:04:35Z</dcterms:created>
  <dcterms:modified xsi:type="dcterms:W3CDTF">2018-09-13T12:52:14Z</dcterms:modified>
</cp:coreProperties>
</file>